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3740" r:id="rId2"/>
    <p:sldMasterId id="2147483743" r:id="rId3"/>
  </p:sldMasterIdLst>
  <p:notesMasterIdLst>
    <p:notesMasterId r:id="rId39"/>
  </p:notesMasterIdLst>
  <p:sldIdLst>
    <p:sldId id="478" r:id="rId4"/>
    <p:sldId id="607" r:id="rId5"/>
    <p:sldId id="608" r:id="rId6"/>
    <p:sldId id="609" r:id="rId7"/>
    <p:sldId id="599" r:id="rId8"/>
    <p:sldId id="600" r:id="rId9"/>
    <p:sldId id="598" r:id="rId10"/>
    <p:sldId id="538" r:id="rId11"/>
    <p:sldId id="539" r:id="rId12"/>
    <p:sldId id="540" r:id="rId13"/>
    <p:sldId id="595" r:id="rId14"/>
    <p:sldId id="593" r:id="rId15"/>
    <p:sldId id="587" r:id="rId16"/>
    <p:sldId id="586" r:id="rId17"/>
    <p:sldId id="594" r:id="rId18"/>
    <p:sldId id="610" r:id="rId19"/>
    <p:sldId id="611" r:id="rId20"/>
    <p:sldId id="612" r:id="rId21"/>
    <p:sldId id="613" r:id="rId22"/>
    <p:sldId id="614" r:id="rId23"/>
    <p:sldId id="615" r:id="rId24"/>
    <p:sldId id="616" r:id="rId25"/>
    <p:sldId id="617" r:id="rId26"/>
    <p:sldId id="618" r:id="rId27"/>
    <p:sldId id="619" r:id="rId28"/>
    <p:sldId id="620" r:id="rId29"/>
    <p:sldId id="621" r:id="rId30"/>
    <p:sldId id="606" r:id="rId31"/>
    <p:sldId id="622" r:id="rId32"/>
    <p:sldId id="451" r:id="rId33"/>
    <p:sldId id="601" r:id="rId34"/>
    <p:sldId id="605" r:id="rId35"/>
    <p:sldId id="604" r:id="rId36"/>
    <p:sldId id="602" r:id="rId37"/>
    <p:sldId id="591" r:id="rId38"/>
  </p:sldIdLst>
  <p:sldSz cx="9144000" cy="6858000" type="screen4x3"/>
  <p:notesSz cx="6858000" cy="9144000"/>
  <p:defaultTextStyle>
    <a:defPPr>
      <a:defRPr lang="bg-BG"/>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Vertex Connection &amp; Merging" id="{AF522D5E-FF3F-46C6-B998-16E9C0F51279}">
          <p14:sldIdLst>
            <p14:sldId id="478"/>
            <p14:sldId id="607"/>
            <p14:sldId id="608"/>
            <p14:sldId id="609"/>
            <p14:sldId id="599"/>
            <p14:sldId id="600"/>
            <p14:sldId id="598"/>
            <p14:sldId id="538"/>
            <p14:sldId id="539"/>
            <p14:sldId id="540"/>
            <p14:sldId id="595"/>
            <p14:sldId id="593"/>
            <p14:sldId id="587"/>
            <p14:sldId id="586"/>
            <p14:sldId id="594"/>
            <p14:sldId id="610"/>
            <p14:sldId id="611"/>
            <p14:sldId id="612"/>
            <p14:sldId id="613"/>
            <p14:sldId id="614"/>
            <p14:sldId id="615"/>
            <p14:sldId id="616"/>
            <p14:sldId id="617"/>
            <p14:sldId id="618"/>
            <p14:sldId id="619"/>
            <p14:sldId id="620"/>
            <p14:sldId id="621"/>
            <p14:sldId id="606"/>
            <p14:sldId id="622"/>
            <p14:sldId id="451"/>
            <p14:sldId id="601"/>
            <p14:sldId id="605"/>
            <p14:sldId id="604"/>
            <p14:sldId id="602"/>
            <p14:sldId id="59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A21"/>
    <a:srgbClr val="7A0000"/>
    <a:srgbClr val="920000"/>
    <a:srgbClr val="FF7979"/>
    <a:srgbClr val="CDE1FF"/>
    <a:srgbClr val="3E2F00"/>
    <a:srgbClr val="FFD03B"/>
    <a:srgbClr val="2FA641"/>
    <a:srgbClr val="4CCC5E"/>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94" autoAdjust="0"/>
    <p:restoredTop sz="84876" autoAdjust="0"/>
  </p:normalViewPr>
  <p:slideViewPr>
    <p:cSldViewPr>
      <p:cViewPr varScale="1">
        <p:scale>
          <a:sx n="110" d="100"/>
          <a:sy n="110" d="100"/>
        </p:scale>
        <p:origin x="-1770" y="-90"/>
      </p:cViewPr>
      <p:guideLst>
        <p:guide orient="horz" pos="2205"/>
        <p:guide pos="2880"/>
      </p:guideLst>
    </p:cSldViewPr>
  </p:slideViewPr>
  <p:outlineViewPr>
    <p:cViewPr>
      <p:scale>
        <a:sx n="33" d="100"/>
        <a:sy n="33" d="100"/>
      </p:scale>
      <p:origin x="0" y="0"/>
    </p:cViewPr>
  </p:outlineViewPr>
  <p:notesTextViewPr>
    <p:cViewPr>
      <p:scale>
        <a:sx n="75" d="100"/>
        <a:sy n="75" d="100"/>
      </p:scale>
      <p:origin x="0" y="34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CB382B6-8BD2-467F-AA53-B4D405CC8896}" type="datetimeFigureOut">
              <a:rPr lang="bg-BG"/>
              <a:pPr>
                <a:defRPr/>
              </a:pPr>
              <a:t>20.8.2013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bg-BG"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bg-BG"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FADDBDE-B1B7-4D15-9AE0-51FFA4A85B27}" type="slidenum">
              <a:rPr lang="bg-BG"/>
              <a:pPr>
                <a:defRPr/>
              </a:pPr>
              <a:t>‹#›</a:t>
            </a:fld>
            <a:endParaRPr lang="bg-BG"/>
          </a:p>
        </p:txBody>
      </p:sp>
    </p:spTree>
    <p:extLst>
      <p:ext uri="{BB962C8B-B14F-4D97-AF65-F5344CB8AC3E}">
        <p14:creationId xmlns:p14="http://schemas.microsoft.com/office/powerpoint/2010/main" val="1907062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previous talk,</a:t>
            </a:r>
            <a:r>
              <a:rPr lang="en-US" baseline="0" dirty="0" smtClean="0"/>
              <a:t> Jaroslav discussed the path integral formulation of light transport and demonstrated its conceptual simplicity and flexibility. </a:t>
            </a:r>
            <a:r>
              <a:rPr lang="en-US" dirty="0" smtClean="0"/>
              <a:t>I will now show how we can leverage this framework</a:t>
            </a:r>
            <a:r>
              <a:rPr lang="en-US" baseline="0" dirty="0" smtClean="0"/>
              <a:t> to seamlessly combine bidirectional path tracing and photon mapping via multiple importance sampling.</a:t>
            </a:r>
            <a:endParaRPr lang="en-US" dirty="0" smtClean="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a:t>
            </a:fld>
            <a:endParaRPr lang="bg-BG"/>
          </a:p>
        </p:txBody>
      </p:sp>
    </p:spTree>
    <p:extLst>
      <p:ext uri="{BB962C8B-B14F-4D97-AF65-F5344CB8AC3E}">
        <p14:creationId xmlns:p14="http://schemas.microsoft.com/office/powerpoint/2010/main" val="125443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a:t>
            </a:r>
            <a:r>
              <a:rPr lang="en-US" baseline="0" dirty="0" smtClean="0"/>
              <a:t>’s see how we complete a full path in BPT and PM.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10</a:t>
            </a:fld>
            <a:endParaRPr lang="bg-BG"/>
          </a:p>
        </p:txBody>
      </p:sp>
    </p:spTree>
    <p:extLst>
      <p:ext uri="{BB962C8B-B14F-4D97-AF65-F5344CB8AC3E}">
        <p14:creationId xmlns:p14="http://schemas.microsoft.com/office/powerpoint/2010/main" val="1320192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 will concatenate the two subpaths </a:t>
                </a:r>
                <a:r>
                  <a:rPr lang="en-US" baseline="0" dirty="0" smtClean="0">
                    <a:effectLst/>
                  </a:rPr>
                  <a:t>only if the “photon” hit-point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r>
                      <a:rPr lang="en-US" sz="1200" b="0" i="0" smtClean="0">
                        <a:effectLst/>
                        <a:latin typeface="Cambria Math"/>
                      </a:rPr>
                      <m:t> </m:t>
                    </m:r>
                  </m:oMath>
                </a14:m>
                <a:r>
                  <a:rPr lang="en-US" baseline="0" dirty="0" smtClean="0">
                    <a:effectLst/>
                  </a:rPr>
                  <a:t> lies within a distance </a:t>
                </a:r>
                <a14:m>
                  <m:oMath xmlns:m="http://schemas.openxmlformats.org/officeDocument/2006/math">
                    <m:r>
                      <a:rPr lang="en-US" sz="1200" i="1" smtClean="0">
                        <a:effectLst/>
                        <a:latin typeface="Cambria Math"/>
                      </a:rPr>
                      <m:t>𝑟</m:t>
                    </m:r>
                  </m:oMath>
                </a14:m>
                <a:r>
                  <a:rPr lang="en-US" baseline="0" dirty="0" smtClean="0">
                    <a:effectLst/>
                  </a:rPr>
                  <a:t>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and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but conditioning its acceptance on the random event that a vertex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sampled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lands within a distance </a:t>
                </a:r>
                <a14:m>
                  <m:oMath xmlns:m="http://schemas.openxmlformats.org/officeDocument/2006/math">
                    <m:r>
                      <a:rPr lang="en-US" sz="1200" i="1" smtClean="0">
                        <a:effectLst/>
                        <a:latin typeface="Cambria Math"/>
                      </a:rPr>
                      <m:t>𝑟</m:t>
                    </m:r>
                  </m:oMath>
                </a14:m>
                <a:r>
                  <a:rPr lang="en-GB" sz="1200" baseline="0" dirty="0" smtClean="0">
                    <a:effectLst/>
                  </a:rPr>
                  <a:t> to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within a distance </a:t>
                </a:r>
                <a14:m>
                  <m:oMath xmlns:m="http://schemas.openxmlformats.org/officeDocument/2006/math">
                    <m:r>
                      <a:rPr lang="en-US" sz="1200" i="1" smtClean="0">
                        <a:effectLst/>
                        <a:latin typeface="Cambria Math"/>
                      </a:rPr>
                      <m:t>𝑟</m:t>
                    </m:r>
                  </m:oMath>
                </a14:m>
                <a:r>
                  <a:rPr lang="en-GB" sz="120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This acceptance probability</a:t>
                </a:r>
                <a:r>
                  <a:rPr lang="en-GB" sz="1200" baseline="0" dirty="0" smtClean="0">
                    <a:effectLst/>
                  </a:rPr>
                  <a:t> is equal to the integral of the PDF of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over the </a:t>
                </a:r>
                <a14:m>
                  <m:oMath xmlns:m="http://schemas.openxmlformats.org/officeDocument/2006/math">
                    <m:r>
                      <a:rPr lang="en-US" sz="1200" i="1" smtClean="0">
                        <a:effectLst/>
                        <a:latin typeface="Cambria Math"/>
                      </a:rPr>
                      <m:t>𝑟</m:t>
                    </m:r>
                  </m:oMath>
                </a14:m>
                <a:r>
                  <a:rPr lang="en-GB" sz="1200" baseline="0" dirty="0" smtClean="0">
                    <a:effectLst/>
                  </a:rPr>
                  <a:t>-</a:t>
                </a:r>
                <a:r>
                  <a:rPr lang="en-US" sz="1200" baseline="0" noProof="0" dirty="0" smtClean="0">
                    <a:effectLst/>
                  </a:rPr>
                  <a:t>neighborhood</a:t>
                </a:r>
                <a:r>
                  <a:rPr lang="en-GB" sz="1200" baseline="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is constant inside this disc</a:t>
                </a:r>
                <a:r>
                  <a:rPr lang="en-GB" sz="1200" smtClean="0">
                    <a:effectLst/>
                  </a:rPr>
                  <a:t>, </a:t>
                </a:r>
                <a:r>
                  <a:rPr lang="en-GB" sz="1200" smtClean="0">
                    <a:effectLst/>
                  </a:rPr>
                  <a:t>the</a:t>
                </a:r>
                <a:r>
                  <a:rPr lang="en-GB" sz="1200" baseline="0" smtClean="0">
                    <a:effectLst/>
                  </a:rPr>
                  <a:t> </a:t>
                </a:r>
                <a:r>
                  <a:rPr lang="en-GB" sz="1200" baseline="0" dirty="0" smtClean="0">
                    <a:effectLst/>
                  </a:rPr>
                  <a:t>integral</a:t>
                </a:r>
                <a:r>
                  <a:rPr lang="en-GB" sz="1200" dirty="0" smtClean="0">
                    <a:effectLst/>
                  </a:rPr>
                  <a:t> can be well approximated by the PDF of the actual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we have sampled, multiplied by the disc area</a:t>
                </a:r>
                <a:r>
                  <a:rPr lang="en-GB" sz="1200" baseline="0" dirty="0" smtClean="0">
                    <a:effectLst/>
                  </a:rPr>
                  <a:t> </a:t>
                </a:r>
                <a14:m>
                  <m:oMath xmlns:m="http://schemas.openxmlformats.org/officeDocument/2006/math">
                    <m:r>
                      <a:rPr lang="en-US" sz="1200" b="0" i="1" baseline="0" smtClean="0">
                        <a:effectLst/>
                        <a:latin typeface="Cambria Math"/>
                      </a:rPr>
                      <m:t>𝜋</m:t>
                    </m:r>
                    <m:sSup>
                      <m:sSupPr>
                        <m:ctrlPr>
                          <a:rPr lang="en-US" sz="1200" b="0" i="1" baseline="0" smtClean="0">
                            <a:effectLst/>
                            <a:latin typeface="Cambria Math"/>
                          </a:rPr>
                        </m:ctrlPr>
                      </m:sSupPr>
                      <m:e>
                        <m:r>
                          <a:rPr lang="en-US" sz="1200" b="0" i="1" baseline="0" smtClean="0">
                            <a:effectLst/>
                            <a:latin typeface="Cambria Math"/>
                          </a:rPr>
                          <m:t>𝑟</m:t>
                        </m:r>
                      </m:e>
                      <m:sup>
                        <m:r>
                          <a:rPr lang="en-US" sz="1200" b="0" i="1" baseline="0" smtClean="0">
                            <a:effectLst/>
                            <a:latin typeface="Cambria Math"/>
                          </a:rPr>
                          <m:t>2</m:t>
                        </m:r>
                      </m:sup>
                    </m:sSup>
                  </m:oMath>
                </a14:m>
                <a:r>
                  <a:rPr lang="en-GB" sz="1200" dirty="0" smtClean="0">
                    <a:effectLst/>
                  </a:rPr>
                  <a:t>.</a:t>
                </a:r>
                <a:endParaRPr lang="en-US" dirty="0"/>
              </a:p>
              <a:p>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r>
                  <a:rPr lang="en-US" sz="1200" b="1" i="0">
                    <a:effectLst/>
                    <a:latin typeface="Cambria Math"/>
                  </a:rPr>
                  <a:t>"x" </a:t>
                </a:r>
                <a:r>
                  <a:rPr lang="en-US" sz="1200" b="1" i="0" smtClean="0">
                    <a:effectLst/>
                    <a:latin typeface="Cambria Math"/>
                  </a:rPr>
                  <a:t>_</a:t>
                </a:r>
                <a:r>
                  <a:rPr lang="en-US" sz="1200" b="0" i="0" smtClean="0">
                    <a:effectLst/>
                    <a:latin typeface="Cambria Math"/>
                  </a:rPr>
                  <a:t>1</a:t>
                </a:r>
                <a:r>
                  <a:rPr lang="en-US" baseline="0" dirty="0" smtClean="0"/>
                  <a:t>, and will concatenate the two subpaths </a:t>
                </a:r>
                <a:r>
                  <a:rPr lang="en-US" baseline="0" dirty="0" smtClean="0">
                    <a:effectLst/>
                  </a:rPr>
                  <a:t>only </a:t>
                </a:r>
                <a:r>
                  <a:rPr lang="en-US" baseline="0" dirty="0" smtClean="0">
                    <a:effectLst/>
                  </a:rPr>
                  <a:t>if the </a:t>
                </a:r>
                <a:r>
                  <a:rPr lang="en-US" baseline="0" dirty="0" smtClean="0">
                    <a:effectLst/>
                  </a:rPr>
                  <a:t>“photon” hit-point </a:t>
                </a:r>
                <a:r>
                  <a:rPr lang="en-US" sz="1200" b="1" i="0">
                    <a:effectLst/>
                    <a:latin typeface="Cambria Math"/>
                  </a:rPr>
                  <a:t>"x" </a:t>
                </a:r>
                <a:r>
                  <a:rPr lang="en-US" sz="1200" b="0" i="0" smtClean="0">
                    <a:effectLst/>
                    <a:latin typeface="Cambria Math"/>
                  </a:rPr>
                  <a:t>_2^∗  </a:t>
                </a:r>
                <a:r>
                  <a:rPr lang="en-US" baseline="0" dirty="0" smtClean="0">
                    <a:effectLst/>
                  </a:rPr>
                  <a:t> lies </a:t>
                </a:r>
                <a:r>
                  <a:rPr lang="en-US" baseline="0" dirty="0" smtClean="0">
                    <a:effectLst/>
                  </a:rPr>
                  <a:t>within </a:t>
                </a:r>
                <a:r>
                  <a:rPr lang="en-US" baseline="0" dirty="0" smtClean="0">
                    <a:effectLst/>
                  </a:rPr>
                  <a:t>a distance </a:t>
                </a:r>
                <a:r>
                  <a:rPr lang="en-US" sz="1200" i="0" smtClean="0">
                    <a:effectLst/>
                    <a:latin typeface="Cambria Math"/>
                  </a:rPr>
                  <a:t>𝑟</a:t>
                </a:r>
                <a:r>
                  <a:rPr lang="en-US" baseline="0" dirty="0" smtClean="0">
                    <a:effectLst/>
                  </a:rPr>
                  <a:t> from </a:t>
                </a:r>
                <a:r>
                  <a:rPr lang="en-US" sz="1200" b="1" i="0">
                    <a:effectLst/>
                    <a:latin typeface="Cambria Math"/>
                  </a:rPr>
                  <a:t>"x" </a:t>
                </a:r>
                <a:r>
                  <a:rPr lang="en-US" sz="1200" b="1" i="0" smtClean="0">
                    <a:effectLst/>
                    <a:latin typeface="Cambria Math"/>
                  </a:rPr>
                  <a:t>_</a:t>
                </a:r>
                <a:r>
                  <a:rPr lang="en-US" sz="1200" b="0" i="0" smtClean="0">
                    <a:effectLst/>
                    <a:latin typeface="Cambria Math"/>
                  </a:rPr>
                  <a:t>2</a:t>
                </a:r>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r>
                  <a:rPr lang="en-US" sz="1200" b="1" i="0">
                    <a:effectLst/>
                    <a:latin typeface="Cambria Math"/>
                  </a:rPr>
                  <a:t>"x" </a:t>
                </a:r>
                <a:r>
                  <a:rPr lang="en-US" sz="1200" b="1" i="0" smtClean="0">
                    <a:effectLst/>
                    <a:latin typeface="Cambria Math"/>
                  </a:rPr>
                  <a:t>_</a:t>
                </a:r>
                <a:r>
                  <a:rPr lang="en-US" sz="1200" b="0" i="0" smtClean="0">
                    <a:effectLst/>
                    <a:latin typeface="Cambria Math"/>
                  </a:rPr>
                  <a:t>1</a:t>
                </a:r>
                <a:r>
                  <a:rPr lang="en-GB" sz="1200" baseline="0" dirty="0" smtClean="0">
                    <a:effectLst/>
                  </a:rPr>
                  <a:t> and </a:t>
                </a:r>
                <a:r>
                  <a:rPr lang="en-US" sz="1200" b="1" i="0">
                    <a:effectLst/>
                    <a:latin typeface="Cambria Math"/>
                  </a:rPr>
                  <a:t>"x" </a:t>
                </a:r>
                <a:r>
                  <a:rPr lang="en-US" sz="1200" b="1" i="0" smtClean="0">
                    <a:effectLst/>
                    <a:latin typeface="Cambria Math"/>
                  </a:rPr>
                  <a:t>_</a:t>
                </a:r>
                <a:r>
                  <a:rPr lang="en-US" sz="1200" b="0" i="0" smtClean="0">
                    <a:effectLst/>
                    <a:latin typeface="Cambria Math"/>
                  </a:rPr>
                  <a:t>2</a:t>
                </a:r>
                <a:r>
                  <a:rPr lang="en-GB" sz="1200" baseline="0" dirty="0" smtClean="0">
                    <a:effectLst/>
                  </a:rPr>
                  <a:t>, but conditioning its acceptance on the random event that a vertex </a:t>
                </a:r>
                <a:r>
                  <a:rPr lang="en-US" sz="1200" b="1" i="0">
                    <a:effectLst/>
                    <a:latin typeface="Cambria Math"/>
                  </a:rPr>
                  <a:t>"x" </a:t>
                </a:r>
                <a:r>
                  <a:rPr lang="en-US" sz="1200" b="0" i="0" smtClean="0">
                    <a:effectLst/>
                    <a:latin typeface="Cambria Math"/>
                  </a:rPr>
                  <a:t>_</a:t>
                </a:r>
                <a:r>
                  <a:rPr lang="en-US" sz="1200" b="0" i="0" smtClean="0">
                    <a:effectLst/>
                    <a:latin typeface="Cambria Math"/>
                  </a:rPr>
                  <a:t>2^∗</a:t>
                </a:r>
                <a:r>
                  <a:rPr lang="en-GB" sz="1200" baseline="0" dirty="0" smtClean="0">
                    <a:effectLst/>
                  </a:rPr>
                  <a:t> sampled from </a:t>
                </a:r>
                <a:r>
                  <a:rPr lang="en-US" sz="1200" b="1" i="0">
                    <a:effectLst/>
                    <a:latin typeface="Cambria Math"/>
                  </a:rPr>
                  <a:t>"x" </a:t>
                </a:r>
                <a:r>
                  <a:rPr lang="en-US" sz="1200" b="1" i="0" smtClean="0">
                    <a:effectLst/>
                    <a:latin typeface="Cambria Math"/>
                  </a:rPr>
                  <a:t>_</a:t>
                </a:r>
                <a:r>
                  <a:rPr lang="en-US" sz="1200" b="0" i="0" smtClean="0">
                    <a:effectLst/>
                    <a:latin typeface="Cambria Math"/>
                  </a:rPr>
                  <a:t>1</a:t>
                </a:r>
                <a:r>
                  <a:rPr lang="en-GB" sz="1200" baseline="0" dirty="0" smtClean="0">
                    <a:effectLst/>
                  </a:rPr>
                  <a:t> lands within a distance </a:t>
                </a:r>
                <a:r>
                  <a:rPr lang="en-US" sz="1200" i="0" smtClean="0">
                    <a:effectLst/>
                    <a:latin typeface="Cambria Math"/>
                  </a:rPr>
                  <a:t>𝑟</a:t>
                </a:r>
                <a:r>
                  <a:rPr lang="en-GB" sz="1200" baseline="0" dirty="0" smtClean="0">
                    <a:effectLst/>
                  </a:rPr>
                  <a:t> to </a:t>
                </a:r>
                <a:r>
                  <a:rPr lang="en-US" sz="1200" b="1" i="0">
                    <a:effectLst/>
                    <a:latin typeface="Cambria Math"/>
                  </a:rPr>
                  <a:t>"x" </a:t>
                </a:r>
                <a:r>
                  <a:rPr lang="en-US" sz="1200" b="1" i="0" smtClean="0">
                    <a:effectLst/>
                    <a:latin typeface="Cambria Math"/>
                  </a:rPr>
                  <a:t>_</a:t>
                </a:r>
                <a:r>
                  <a:rPr lang="en-US" sz="1200" b="0" i="0" smtClean="0">
                    <a:effectLst/>
                    <a:latin typeface="Cambria Math"/>
                  </a:rPr>
                  <a:t>2</a:t>
                </a:r>
                <a:r>
                  <a:rPr lang="en-GB" sz="1200" baseline="0" dirty="0" smtClean="0">
                    <a:effectLst/>
                  </a:rPr>
                  <a:t>. This probabilistic acceptance is nothing more than a Russian roulette decision. The </a:t>
                </a:r>
                <a:r>
                  <a:rPr lang="en-GB" sz="1200" dirty="0" smtClean="0">
                    <a:effectLst/>
                  </a:rPr>
                  <a:t>full </a:t>
                </a:r>
                <a:r>
                  <a:rPr lang="en-GB" sz="1200" dirty="0" smtClean="0">
                    <a:effectLst/>
                  </a:rPr>
                  <a:t>path </a:t>
                </a:r>
                <a:r>
                  <a:rPr lang="en-GB" sz="1200" dirty="0" smtClean="0">
                    <a:effectLst/>
                  </a:rPr>
                  <a:t>PDF </a:t>
                </a:r>
                <a:r>
                  <a:rPr lang="en-GB" sz="1200" dirty="0" smtClean="0">
                    <a:effectLst/>
                  </a:rPr>
                  <a:t>is then again the product of the </a:t>
                </a:r>
                <a:r>
                  <a:rPr lang="en-GB" sz="1200" dirty="0" smtClean="0">
                    <a:effectLst/>
                  </a:rPr>
                  <a:t>subpath</a:t>
                </a:r>
                <a:r>
                  <a:rPr lang="en-GB" sz="1200" baseline="0" dirty="0" smtClean="0">
                    <a:effectLst/>
                  </a:rPr>
                  <a:t> PDFs</a:t>
                </a:r>
                <a:r>
                  <a:rPr lang="en-GB" sz="1200" dirty="0" smtClean="0">
                    <a:effectLst/>
                  </a:rPr>
                  <a:t>,</a:t>
                </a:r>
                <a:r>
                  <a:rPr lang="en-GB" sz="1200" baseline="0" dirty="0" smtClean="0">
                    <a:effectLst/>
                  </a:rPr>
                  <a:t> </a:t>
                </a:r>
                <a:r>
                  <a:rPr lang="en-GB" sz="1200" baseline="0" dirty="0" smtClean="0">
                    <a:effectLst/>
                  </a:rPr>
                  <a:t>but in addition multiplied by the probability of </a:t>
                </a:r>
                <a:r>
                  <a:rPr lang="en-GB" sz="1200" baseline="0" dirty="0" smtClean="0">
                    <a:effectLst/>
                  </a:rPr>
                  <a:t>sampling the </a:t>
                </a:r>
                <a:r>
                  <a:rPr lang="en-GB" sz="1200" baseline="0" dirty="0" smtClean="0">
                    <a:effectLst/>
                  </a:rPr>
                  <a:t>point </a:t>
                </a:r>
                <a:r>
                  <a:rPr lang="en-US" sz="1200" b="1" i="0">
                    <a:effectLst/>
                    <a:latin typeface="Cambria Math"/>
                  </a:rPr>
                  <a:t>"x" </a:t>
                </a:r>
                <a:r>
                  <a:rPr lang="en-US" sz="1200" b="0" i="0" smtClean="0">
                    <a:effectLst/>
                    <a:latin typeface="Cambria Math"/>
                  </a:rPr>
                  <a:t>_2^∗</a:t>
                </a:r>
                <a:r>
                  <a:rPr lang="en-GB" sz="1200" dirty="0" smtClean="0">
                    <a:effectLst/>
                  </a:rPr>
                  <a:t> </a:t>
                </a:r>
                <a:r>
                  <a:rPr lang="en-GB" sz="1200" dirty="0" smtClean="0">
                    <a:effectLst/>
                  </a:rPr>
                  <a:t>within </a:t>
                </a:r>
                <a:r>
                  <a:rPr lang="en-GB" sz="1200" dirty="0" smtClean="0">
                    <a:effectLst/>
                  </a:rPr>
                  <a:t>a </a:t>
                </a:r>
                <a:r>
                  <a:rPr lang="en-GB" sz="1200" dirty="0" smtClean="0">
                    <a:effectLst/>
                  </a:rPr>
                  <a:t>distance </a:t>
                </a:r>
                <a:r>
                  <a:rPr lang="en-US" sz="1200" i="0" smtClean="0">
                    <a:effectLst/>
                    <a:latin typeface="Cambria Math"/>
                  </a:rPr>
                  <a:t>𝑟</a:t>
                </a:r>
                <a:r>
                  <a:rPr lang="en-GB" sz="1200" dirty="0" smtClean="0">
                    <a:effectLst/>
                  </a:rPr>
                  <a:t> of </a:t>
                </a:r>
                <a:r>
                  <a:rPr lang="en-US" sz="1200" b="1" i="0">
                    <a:effectLst/>
                    <a:latin typeface="Cambria Math"/>
                  </a:rPr>
                  <a:t>"x" </a:t>
                </a:r>
                <a:r>
                  <a:rPr lang="en-US" sz="1200" b="1" i="0" smtClean="0">
                    <a:effectLst/>
                    <a:latin typeface="Cambria Math"/>
                  </a:rPr>
                  <a:t>_</a:t>
                </a:r>
                <a:r>
                  <a:rPr lang="en-US" sz="1200" b="0" i="0" smtClean="0">
                    <a:effectLst/>
                    <a:latin typeface="Cambria Math"/>
                  </a:rPr>
                  <a:t>2</a:t>
                </a:r>
                <a:r>
                  <a:rPr lang="en-GB" sz="1200" dirty="0" smtClean="0">
                    <a:effectLst/>
                  </a:rPr>
                  <a:t>. This acceptance probability</a:t>
                </a:r>
                <a:r>
                  <a:rPr lang="en-GB" sz="1200" baseline="0" dirty="0" smtClean="0">
                    <a:effectLst/>
                  </a:rPr>
                  <a:t> is equal to the integral of the PDF of </a:t>
                </a:r>
                <a:r>
                  <a:rPr lang="en-US" sz="1200" b="1" i="0">
                    <a:effectLst/>
                    <a:latin typeface="Cambria Math"/>
                  </a:rPr>
                  <a:t>"x" </a:t>
                </a:r>
                <a:r>
                  <a:rPr lang="en-US" sz="1200" b="0" i="0" smtClean="0">
                    <a:effectLst/>
                    <a:latin typeface="Cambria Math"/>
                  </a:rPr>
                  <a:t>_</a:t>
                </a:r>
                <a:r>
                  <a:rPr lang="en-US" sz="1200" b="0" i="0" smtClean="0">
                    <a:effectLst/>
                    <a:latin typeface="Cambria Math"/>
                  </a:rPr>
                  <a:t>2^∗</a:t>
                </a:r>
                <a:r>
                  <a:rPr lang="en-GB" sz="1200" baseline="0" dirty="0" smtClean="0">
                    <a:effectLst/>
                  </a:rPr>
                  <a:t> over the </a:t>
                </a:r>
                <a:r>
                  <a:rPr lang="en-US" sz="1200" i="0" smtClean="0">
                    <a:effectLst/>
                    <a:latin typeface="Cambria Math"/>
                  </a:rPr>
                  <a:t>𝑟</a:t>
                </a:r>
                <a:r>
                  <a:rPr lang="en-GB" sz="1200" baseline="0" dirty="0" smtClean="0">
                    <a:effectLst/>
                  </a:rPr>
                  <a:t>-</a:t>
                </a:r>
                <a:r>
                  <a:rPr lang="en-US" sz="1200" baseline="0" noProof="0" dirty="0" smtClean="0">
                    <a:effectLst/>
                  </a:rPr>
                  <a:t>neighborhood</a:t>
                </a:r>
                <a:r>
                  <a:rPr lang="en-GB" sz="1200" baseline="0" dirty="0" smtClean="0">
                    <a:effectLst/>
                  </a:rPr>
                  <a:t> of </a:t>
                </a:r>
                <a:r>
                  <a:rPr lang="en-US" sz="1200" b="1" i="0">
                    <a:effectLst/>
                    <a:latin typeface="Cambria Math"/>
                  </a:rPr>
                  <a:t>"x" </a:t>
                </a:r>
                <a:r>
                  <a:rPr lang="en-US" sz="1200" b="1" i="0" smtClean="0">
                    <a:effectLst/>
                    <a:latin typeface="Cambria Math"/>
                  </a:rPr>
                  <a:t>_</a:t>
                </a:r>
                <a:r>
                  <a:rPr lang="en-US" sz="1200" b="0" i="0" smtClean="0">
                    <a:effectLst/>
                    <a:latin typeface="Cambria Math"/>
                  </a:rPr>
                  <a:t>1</a:t>
                </a:r>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r>
                  <a:rPr lang="en-US" sz="1200" b="1" i="0">
                    <a:effectLst/>
                    <a:latin typeface="Cambria Math"/>
                  </a:rPr>
                  <a:t>"x" </a:t>
                </a:r>
                <a:r>
                  <a:rPr lang="en-US" sz="1200" b="1" i="0" smtClean="0">
                    <a:effectLst/>
                    <a:latin typeface="Cambria Math"/>
                  </a:rPr>
                  <a:t>_</a:t>
                </a:r>
                <a:r>
                  <a:rPr lang="en-US" sz="1200" b="0" i="0" smtClean="0">
                    <a:effectLst/>
                    <a:latin typeface="Cambria Math"/>
                  </a:rPr>
                  <a:t>1</a:t>
                </a:r>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r>
                  <a:rPr lang="en-US" sz="1200" b="1" i="0">
                    <a:effectLst/>
                    <a:latin typeface="Cambria Math"/>
                  </a:rPr>
                  <a:t>"x" </a:t>
                </a:r>
                <a:r>
                  <a:rPr lang="en-US" sz="1200" b="0" i="0" smtClean="0">
                    <a:effectLst/>
                    <a:latin typeface="Cambria Math"/>
                  </a:rPr>
                  <a:t>_2^∗</a:t>
                </a:r>
                <a:r>
                  <a:rPr lang="en-GB" sz="1200" dirty="0" smtClean="0">
                    <a:effectLst/>
                  </a:rPr>
                  <a:t> </a:t>
                </a:r>
                <a:r>
                  <a:rPr lang="en-GB" sz="1200" dirty="0" smtClean="0">
                    <a:effectLst/>
                  </a:rPr>
                  <a:t>is constant inside this </a:t>
                </a:r>
                <a:r>
                  <a:rPr lang="en-GB" sz="1200" dirty="0" smtClean="0">
                    <a:effectLst/>
                  </a:rPr>
                  <a:t>disc, </a:t>
                </a:r>
                <a:r>
                  <a:rPr lang="en-GB" sz="1200" dirty="0" smtClean="0">
                    <a:effectLst/>
                  </a:rPr>
                  <a:t>this</a:t>
                </a:r>
                <a:r>
                  <a:rPr lang="en-GB" sz="1200" baseline="0" dirty="0" smtClean="0">
                    <a:effectLst/>
                  </a:rPr>
                  <a:t> integral</a:t>
                </a:r>
                <a:r>
                  <a:rPr lang="en-GB" sz="1200" dirty="0" smtClean="0">
                    <a:effectLst/>
                  </a:rPr>
                  <a:t> </a:t>
                </a:r>
                <a:r>
                  <a:rPr lang="en-GB" sz="1200" dirty="0" smtClean="0">
                    <a:effectLst/>
                  </a:rPr>
                  <a:t>can be </a:t>
                </a:r>
                <a:r>
                  <a:rPr lang="en-GB" sz="1200" dirty="0" smtClean="0">
                    <a:effectLst/>
                  </a:rPr>
                  <a:t>well approximated </a:t>
                </a:r>
                <a:r>
                  <a:rPr lang="en-GB" sz="1200" dirty="0" smtClean="0">
                    <a:effectLst/>
                  </a:rPr>
                  <a:t>by the </a:t>
                </a:r>
                <a:r>
                  <a:rPr lang="en-GB" sz="1200" dirty="0" smtClean="0">
                    <a:effectLst/>
                  </a:rPr>
                  <a:t>PDF </a:t>
                </a:r>
                <a:r>
                  <a:rPr lang="en-GB" sz="1200" dirty="0" smtClean="0">
                    <a:effectLst/>
                  </a:rPr>
                  <a:t>of </a:t>
                </a:r>
                <a:r>
                  <a:rPr lang="en-GB" sz="1200" dirty="0" smtClean="0">
                    <a:effectLst/>
                  </a:rPr>
                  <a:t>the actual point </a:t>
                </a:r>
                <a:r>
                  <a:rPr lang="en-US" sz="1200" b="1" i="0">
                    <a:effectLst/>
                    <a:latin typeface="Cambria Math"/>
                  </a:rPr>
                  <a:t>"x" </a:t>
                </a:r>
                <a:r>
                  <a:rPr lang="en-US" sz="1200" b="0" i="0" smtClean="0">
                    <a:effectLst/>
                    <a:latin typeface="Cambria Math"/>
                  </a:rPr>
                  <a:t>_2^∗</a:t>
                </a:r>
                <a:r>
                  <a:rPr lang="en-GB" sz="1200" dirty="0" smtClean="0">
                    <a:effectLst/>
                  </a:rPr>
                  <a:t> we have sampled, multiplied by the </a:t>
                </a:r>
                <a:r>
                  <a:rPr lang="en-GB" sz="1200" dirty="0" smtClean="0">
                    <a:effectLst/>
                  </a:rPr>
                  <a:t>disc </a:t>
                </a:r>
                <a:r>
                  <a:rPr lang="en-GB" sz="1200" dirty="0" smtClean="0">
                    <a:effectLst/>
                  </a:rPr>
                  <a:t>area</a:t>
                </a:r>
                <a:r>
                  <a:rPr lang="en-GB" sz="1200" baseline="0" dirty="0" smtClean="0">
                    <a:effectLst/>
                  </a:rPr>
                  <a:t> </a:t>
                </a:r>
                <a:r>
                  <a:rPr lang="en-US" sz="1200" b="0" i="0" baseline="0" smtClean="0">
                    <a:effectLst/>
                    <a:latin typeface="Cambria Math"/>
                  </a:rPr>
                  <a:t>𝜋𝑟^2</a:t>
                </a:r>
                <a:r>
                  <a:rPr lang="en-GB" sz="1200" dirty="0" smtClean="0">
                    <a:effectLst/>
                  </a:rPr>
                  <a:t>.</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11</a:t>
            </a:fld>
            <a:endParaRPr lang="bg-BG"/>
          </a:p>
        </p:txBody>
      </p:sp>
    </p:spTree>
    <p:extLst>
      <p:ext uri="{BB962C8B-B14F-4D97-AF65-F5344CB8AC3E}">
        <p14:creationId xmlns:p14="http://schemas.microsoft.com/office/powerpoint/2010/main" val="285263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that we </a:t>
            </a:r>
            <a:r>
              <a:rPr lang="en-US" dirty="0" smtClean="0"/>
              <a:t>have </a:t>
            </a:r>
            <a:r>
              <a:rPr lang="en-US" baseline="0" dirty="0" smtClean="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with so many ways to sample the same light transport path, a question naturally arises in the mind of the curious: which technique is the most efficient for what types of paths?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12</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85000" lnSpcReduction="1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14:m>
                  <m:oMath xmlns:m="http://schemas.openxmlformats.org/officeDocument/2006/math">
                    <m:r>
                      <a:rPr lang="en-US" sz="1200" b="0" i="1" smtClean="0">
                        <a:effectLst/>
                        <a:latin typeface="Cambria Math"/>
                      </a:rPr>
                      <m:t>𝐴</m:t>
                    </m:r>
                  </m:oMath>
                </a14:m>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14:m>
                  <m:oMath xmlns:m="http://schemas.openxmlformats.org/officeDocument/2006/math">
                    <m:r>
                      <a:rPr lang="en-US" sz="1200" i="1" smtClean="0">
                        <a:effectLst/>
                        <a:latin typeface="Cambria Math"/>
                      </a:rPr>
                      <m:t>𝑟</m:t>
                    </m:r>
                    <m:r>
                      <a:rPr lang="en-US" sz="1200" b="0" i="1" smtClean="0">
                        <a:effectLst/>
                        <a:latin typeface="Cambria Math"/>
                      </a:rPr>
                      <m:t>=</m:t>
                    </m:r>
                    <m:rad>
                      <m:radPr>
                        <m:degHide m:val="on"/>
                        <m:ctrlPr>
                          <a:rPr lang="en-US" sz="1200" b="0" i="1" smtClean="0">
                            <a:effectLst/>
                            <a:latin typeface="Cambria Math"/>
                          </a:rPr>
                        </m:ctrlPr>
                      </m:radPr>
                      <m:deg/>
                      <m:e>
                        <m:r>
                          <a:rPr lang="en-US" sz="1200" b="0" i="1" smtClean="0">
                            <a:effectLst/>
                            <a:latin typeface="Cambria Math"/>
                          </a:rPr>
                          <m:t>𝐴</m:t>
                        </m:r>
                        <m:r>
                          <a:rPr lang="en-US" sz="1200" b="0" i="1" smtClean="0">
                            <a:effectLst/>
                            <a:latin typeface="Cambria Math"/>
                          </a:rPr>
                          <m:t>/</m:t>
                        </m:r>
                        <m:r>
                          <a:rPr lang="en-US" sz="1200" b="0" i="1" smtClean="0">
                            <a:effectLst/>
                            <a:latin typeface="Cambria Math"/>
                          </a:rPr>
                          <m:t>𝜋</m:t>
                        </m:r>
                      </m:e>
                    </m:rad>
                  </m:oMath>
                </a14:m>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r>
                  <a:rPr lang="en-US" sz="1200" b="0" i="0" smtClean="0">
                    <a:effectLst/>
                    <a:latin typeface="Cambria Math"/>
                  </a:rPr>
                  <a:t>𝐴</a:t>
                </a:r>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r>
                  <a:rPr lang="en-US" sz="1200" i="0" smtClean="0">
                    <a:effectLst/>
                    <a:latin typeface="Cambria Math"/>
                  </a:rPr>
                  <a:t>𝑟</a:t>
                </a:r>
                <a:r>
                  <a:rPr lang="en-US" sz="1200" b="0" i="0" smtClean="0">
                    <a:effectLst/>
                    <a:latin typeface="Cambria Math"/>
                  </a:rPr>
                  <a:t>=√(</a:t>
                </a:r>
                <a:r>
                  <a:rPr lang="en-US" sz="1200" b="0" i="0" smtClean="0">
                    <a:effectLst/>
                    <a:latin typeface="Cambria Math"/>
                  </a:rPr>
                  <a:t>𝐴/𝜋</a:t>
                </a:r>
                <a:r>
                  <a:rPr lang="en-US" sz="1200" b="0" i="0" smtClean="0">
                    <a:effectLst/>
                    <a:latin typeface="Cambria Math"/>
                  </a:rPr>
                  <a:t>)</a:t>
                </a:r>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a:t>
                </a:r>
                <a:r>
                  <a:rPr lang="en-US" baseline="0" dirty="0" smtClean="0"/>
                  <a:t>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a:t>
                </a:r>
                <a:r>
                  <a:rPr lang="en-US" baseline="0" dirty="0" smtClean="0"/>
                  <a:t>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13</a:t>
            </a:fld>
            <a:endParaRPr lang="bg-BG"/>
          </a:p>
        </p:txBody>
      </p:sp>
    </p:spTree>
    <p:extLst>
      <p:ext uri="{BB962C8B-B14F-4D97-AF65-F5344CB8AC3E}">
        <p14:creationId xmlns:p14="http://schemas.microsoft.com/office/powerpoint/2010/main" val="1317989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look at another extreme example</a:t>
                </a:r>
                <a:r>
                  <a:rPr lang="en-US" baseline="0" dirty="0" smtClean="0"/>
                  <a:t> – diffuse illumination. Note that vertex connection (VC) constructs the edge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a:t>
                </a:r>
                <a:r>
                  <a:rPr lang="en-US"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deterministically, while </a:t>
                </a:r>
                <a:r>
                  <a:rPr lang="en-US" baseline="0" dirty="0" smtClean="0"/>
                  <a:t>unidirectional sampling (US) and vertex merging (VM) both rely on random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again, it can be shown that if the light source and the merging disk have the same area, then US and VM sample this path with roughly the same probability density.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For the specific case shown on this slide, this density is about 100,000 lower than that of VC. This demonstrates that VM is not an intrinsically more robust sampling technique than VC either. This is not surprising – if we recall the expression for the VM path PDF, we see that it can only be lower than that of the corresponding VC technique, as their only difference is the probability factor in the VM PDF, which is necessarily in the range </a:t>
                </a:r>
                <a14:m>
                  <m:oMath xmlns:m="http://schemas.openxmlformats.org/officeDocument/2006/math">
                    <m:r>
                      <a:rPr lang="en-US" sz="1200" b="0" i="1" smtClean="0">
                        <a:effectLst/>
                        <a:latin typeface="Cambria Math"/>
                      </a:rPr>
                      <m:t>[0;1]</m:t>
                    </m:r>
                  </m:oMath>
                </a14:m>
                <a:r>
                  <a:rPr lang="en-US" dirty="0" smtClean="0"/>
                  <a:t>. Still, by reusing paths across pixels, vertex merging, and thus photon mapping, gains a lot of efficiency over unidirectional</a:t>
                </a:r>
                <a:r>
                  <a:rPr lang="en-US" baseline="0" dirty="0" smtClean="0"/>
                  <a:t>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these useful insights emerge </a:t>
                </a:r>
                <a:r>
                  <a:rPr lang="en-US" baseline="0" dirty="0" smtClean="0"/>
                  <a:t>from the reformulation of photon mapping as a path sampling technique.</a:t>
                </a:r>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look at another extreme example</a:t>
                </a:r>
                <a:r>
                  <a:rPr lang="en-US" baseline="0" dirty="0" smtClean="0"/>
                  <a:t> – diffuse illumination. Note that vertex connection (VC) constructs the edge between </a:t>
                </a:r>
                <a:r>
                  <a:rPr lang="en-US" sz="1200" b="1" i="0">
                    <a:effectLst/>
                    <a:latin typeface="Cambria Math"/>
                  </a:rPr>
                  <a:t>"x" </a:t>
                </a:r>
                <a:r>
                  <a:rPr lang="en-US" sz="1200" b="1" i="0" smtClean="0">
                    <a:effectLst/>
                    <a:latin typeface="Cambria Math"/>
                  </a:rPr>
                  <a:t>_</a:t>
                </a:r>
                <a:r>
                  <a:rPr lang="en-US" sz="1200" b="0" i="0" smtClean="0">
                    <a:effectLst/>
                    <a:latin typeface="Cambria Math"/>
                  </a:rPr>
                  <a:t>1</a:t>
                </a:r>
                <a:r>
                  <a:rPr lang="en-US" baseline="0" dirty="0" smtClean="0"/>
                  <a:t> and</a:t>
                </a:r>
                <a:r>
                  <a:rPr lang="en-US" baseline="0" dirty="0" smtClean="0">
                    <a:effectLst/>
                  </a:rPr>
                  <a:t> </a:t>
                </a:r>
                <a:r>
                  <a:rPr lang="en-US" sz="1200" b="1" i="0">
                    <a:effectLst/>
                    <a:latin typeface="Cambria Math"/>
                  </a:rPr>
                  <a:t>"x" </a:t>
                </a:r>
                <a:r>
                  <a:rPr lang="en-US" sz="1200" b="1" i="0" smtClean="0">
                    <a:effectLst/>
                    <a:latin typeface="Cambria Math"/>
                  </a:rPr>
                  <a:t>_</a:t>
                </a:r>
                <a:r>
                  <a:rPr lang="en-US" sz="1200" b="0" i="0" smtClean="0">
                    <a:effectLst/>
                    <a:latin typeface="Cambria Math"/>
                  </a:rPr>
                  <a:t>2</a:t>
                </a:r>
                <a:r>
                  <a:rPr lang="en-GB" sz="1200" dirty="0" smtClean="0">
                    <a:effectLst/>
                  </a:rPr>
                  <a:t> deterministically, while </a:t>
                </a:r>
                <a:r>
                  <a:rPr lang="en-US" baseline="0" dirty="0" smtClean="0"/>
                  <a:t>unidirectional sampling (US) and vertex merging (VM) both rely on random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again, it can be shown that </a:t>
                </a:r>
                <a:r>
                  <a:rPr lang="en-US" baseline="0" dirty="0" smtClean="0"/>
                  <a:t>if the light source and the merging disk have the same area, </a:t>
                </a:r>
                <a:r>
                  <a:rPr lang="en-US" baseline="0" dirty="0" smtClean="0"/>
                  <a:t>then </a:t>
                </a:r>
                <a:r>
                  <a:rPr lang="en-US" baseline="0" dirty="0" smtClean="0"/>
                  <a:t>US </a:t>
                </a:r>
                <a:r>
                  <a:rPr lang="en-US" baseline="0" dirty="0" smtClean="0"/>
                  <a:t>and </a:t>
                </a:r>
                <a:r>
                  <a:rPr lang="en-US" baseline="0" dirty="0" smtClean="0"/>
                  <a:t>VM </a:t>
                </a:r>
                <a:r>
                  <a:rPr lang="en-US" baseline="0" dirty="0" smtClean="0"/>
                  <a:t>sample </a:t>
                </a:r>
                <a:r>
                  <a:rPr lang="en-US" baseline="0" dirty="0" smtClean="0"/>
                  <a:t>this path </a:t>
                </a:r>
                <a:r>
                  <a:rPr lang="en-US" baseline="0" dirty="0" smtClean="0"/>
                  <a:t>with roughly the same probability </a:t>
                </a:r>
                <a:r>
                  <a:rPr lang="en-US" baseline="0" dirty="0" smtClean="0"/>
                  <a:t>density.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For the specific case shown on this slide, this density is about 100,000 lower than that of VC. This demonstrates that VM is not an intrinsically more robust sampling technique than VC either. This is not surprising – if we recall the expression for the VM path PDF, we see that it can only be lower than that of the corresponding VC technique, as their only difference is the probability factor in the VM PDF, which is necessarily in the range </a:t>
                </a:r>
                <a:r>
                  <a:rPr lang="en-US" sz="1200" b="0" i="0" smtClean="0">
                    <a:effectLst/>
                    <a:latin typeface="Cambria Math"/>
                  </a:rPr>
                  <a:t>[0;1]</a:t>
                </a:r>
                <a:r>
                  <a:rPr lang="en-US" dirty="0" smtClean="0"/>
                  <a:t>. Still, by reusing paths across pixels, vertex merging, and thus photon mapping, gains a lot of efficiency over unidirectional</a:t>
                </a:r>
                <a:r>
                  <a:rPr lang="en-US" baseline="0" dirty="0" smtClean="0"/>
                  <a:t>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these useful insights emerge </a:t>
                </a:r>
                <a:r>
                  <a:rPr lang="en-US" baseline="0" dirty="0" smtClean="0"/>
                  <a:t>from the reformulation of photon mapping as a path sampling technique.</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14</a:t>
            </a:fld>
            <a:endParaRPr lang="bg-BG"/>
          </a:p>
        </p:txBody>
      </p:sp>
    </p:spTree>
    <p:extLst>
      <p:ext uri="{BB962C8B-B14F-4D97-AF65-F5344CB8AC3E}">
        <p14:creationId xmlns:p14="http://schemas.microsoft.com/office/powerpoint/2010/main" val="641113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Even</a:t>
            </a:r>
            <a:r>
              <a:rPr lang="en-US" baseline="0" dirty="0" smtClean="0"/>
              <a:t> more usefully</a:t>
            </a:r>
            <a:r>
              <a:rPr lang="en-US" dirty="0" smtClean="0"/>
              <a:t>, we now have the necessary ingredients</a:t>
            </a:r>
            <a:r>
              <a:rPr lang="en-US" baseline="0" dirty="0" smtClean="0"/>
              <a:t> for combining photon mapping and bidirectional path tracing into one unified algorithm. The vertex merging path PDFs tell us how to weight all sampling techniques in multiple importance sampling, and the insights from the previous two slides command to strive for path reuse.</a:t>
            </a:r>
          </a:p>
          <a:p>
            <a:endParaRPr lang="en-US" baseline="0" dirty="0" smtClean="0"/>
          </a:p>
          <a:p>
            <a:r>
              <a:rPr lang="en-US" baseline="0" dirty="0" smtClean="0"/>
              <a:t>The combined algorithm, which we call </a:t>
            </a:r>
            <a:r>
              <a:rPr lang="en-US" i="1" baseline="0" dirty="0" smtClean="0"/>
              <a:t>vertex connection and merging</a:t>
            </a:r>
            <a:r>
              <a:rPr lang="en-US" baseline="0" dirty="0" smtClean="0"/>
              <a:t> (VCM), operates in two stages.</a:t>
            </a:r>
          </a:p>
          <a:p>
            <a:endParaRPr lang="en-US" baseline="0" dirty="0" smtClean="0"/>
          </a:p>
          <a:p>
            <a:pPr marL="228600" indent="-228600">
              <a:buFont typeface="+mj-lt"/>
              <a:buAutoNum type="arabicPeriod"/>
            </a:pPr>
            <a:r>
              <a:rPr lang="en-US" baseline="0" dirty="0" smtClean="0"/>
              <a:t>In the first stage, we</a:t>
            </a:r>
          </a:p>
          <a:p>
            <a:pPr marL="685800" lvl="1" indent="-228600">
              <a:buFont typeface="+mj-lt"/>
              <a:buAutoNum type="alphaLcParenR"/>
            </a:pPr>
            <a:r>
              <a:rPr lang="en-US" baseline="0" dirty="0" smtClean="0"/>
              <a:t>[CLICK] trace the light subpaths for all pixels,</a:t>
            </a:r>
          </a:p>
          <a:p>
            <a:pPr marL="685800" lvl="1" indent="-228600">
              <a:buFont typeface="+mj-lt"/>
              <a:buAutoNum type="alphaLcParenR"/>
            </a:pPr>
            <a:r>
              <a:rPr lang="en-US" baseline="0" dirty="0" smtClean="0"/>
              <a:t>[CLICK] connect them to the camera, and</a:t>
            </a:r>
          </a:p>
          <a:p>
            <a:pPr marL="685800" lvl="1" indent="-228600">
              <a:buFont typeface="+mj-lt"/>
              <a:buAutoNum type="alphaLcParenR"/>
            </a:pPr>
            <a:r>
              <a:rPr lang="en-US" baseline="0" dirty="0" smtClean="0"/>
              <a:t>[CLICK] store them in a range search acceleration data structure (e.g. a </a:t>
            </a:r>
            <a:r>
              <a:rPr lang="en-US" baseline="0" dirty="0" err="1" smtClean="0"/>
              <a:t>kd</a:t>
            </a:r>
            <a:r>
              <a:rPr lang="en-US" baseline="0" dirty="0" smtClean="0"/>
              <a:t>-tree or a hashed grid).</a:t>
            </a:r>
          </a:p>
          <a:p>
            <a:pPr marL="457200" lvl="1" indent="0">
              <a:buFont typeface="+mj-lt"/>
              <a:buNone/>
            </a:pPr>
            <a:endParaRPr lang="en-US" baseline="0" dirty="0" smtClean="0"/>
          </a:p>
          <a:p>
            <a:pPr marL="228600" lvl="0" indent="-228600">
              <a:buFont typeface="+mj-lt"/>
              <a:buAutoNum type="arabicPeriod"/>
            </a:pPr>
            <a:r>
              <a:rPr lang="en-US" baseline="0" dirty="0" smtClean="0"/>
              <a:t>[CLICK] In the second stage, we trace a camera subpath for every pixel.</a:t>
            </a:r>
          </a:p>
          <a:p>
            <a:pPr marL="685800" lvl="1" indent="-228600">
              <a:buFont typeface="+mj-lt"/>
              <a:buAutoNum type="alphaLcParenR"/>
            </a:pPr>
            <a:r>
              <a:rPr lang="en-US" baseline="0" dirty="0" smtClean="0"/>
              <a:t>[CLICK] Each sampled vertex on this path is connected to a light source (a.k.a. next event estimation), connected to the vertices of the light subpath corresponding to that pixel, and</a:t>
            </a:r>
          </a:p>
          <a:p>
            <a:pPr marL="685800" lvl="1" indent="-228600">
              <a:buFont typeface="+mj-lt"/>
              <a:buAutoNum type="alphaLcParenR"/>
            </a:pPr>
            <a:r>
              <a:rPr lang="en-US" baseline="0" dirty="0" smtClean="0"/>
              <a:t>[CLICK] merged with the vertices of </a:t>
            </a:r>
            <a:r>
              <a:rPr lang="en-US" i="1" baseline="0" dirty="0" smtClean="0"/>
              <a:t>all</a:t>
            </a:r>
            <a:r>
              <a:rPr lang="en-US" baseline="0" dirty="0" smtClean="0"/>
              <a:t> light subpaths.</a:t>
            </a:r>
          </a:p>
          <a:p>
            <a:pPr marL="685800" lvl="1" indent="-228600">
              <a:buFont typeface="+mj-lt"/>
              <a:buAutoNum type="alphaLcParenR"/>
            </a:pPr>
            <a:r>
              <a:rPr lang="en-US" baseline="0" dirty="0" smtClean="0"/>
              <a:t>[CLICK] We then sample the next vertex and do the same.</a:t>
            </a:r>
          </a:p>
          <a:p>
            <a:pPr marL="0" lvl="0" indent="0">
              <a:buFont typeface="+mj-lt"/>
              <a:buNone/>
            </a:pPr>
            <a:endParaRPr lang="en-US" baseline="0" dirty="0" smtClean="0"/>
          </a:p>
          <a:p>
            <a:pPr marL="0" lvl="0" indent="0">
              <a:buFont typeface="+mj-lt"/>
              <a:buNone/>
            </a:pPr>
            <a:r>
              <a:rPr lang="en-US" baseline="0" dirty="0" smtClean="0"/>
              <a:t>In a progressive rendering setup, we perform these steps at each rendering iteration, progressively reducing the vertex merging radius . For details on this, please refer to the cited papers below for details.</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15</a:t>
            </a:fld>
            <a:endParaRPr lang="bg-BG"/>
          </a:p>
        </p:txBody>
      </p:sp>
    </p:spTree>
    <p:extLst>
      <p:ext uri="{BB962C8B-B14F-4D97-AF65-F5344CB8AC3E}">
        <p14:creationId xmlns:p14="http://schemas.microsoft.com/office/powerpoint/2010/main" val="3871007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now see how this</a:t>
            </a:r>
            <a:r>
              <a:rPr lang="en-US" baseline="0" dirty="0" smtClean="0"/>
              <a:t> combined algorithm stacks up against bidirectional path tracing and stochastic progressive photon mapping on a number of scenes with complex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16</a:t>
            </a:fld>
            <a:endParaRPr lang="bg-BG"/>
          </a:p>
        </p:txBody>
      </p:sp>
    </p:spTree>
    <p:extLst>
      <p:ext uri="{BB962C8B-B14F-4D97-AF65-F5344CB8AC3E}">
        <p14:creationId xmlns:p14="http://schemas.microsoft.com/office/powerpoint/2010/main" val="8041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visualize the relative contributions of VM and VC techniques to the VCM image from the previous slide. This directly corresponds to the weights that VCM assigned to these techniques.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19</a:t>
            </a:fld>
            <a:endParaRPr lang="bg-BG"/>
          </a:p>
        </p:txBody>
      </p:sp>
    </p:spTree>
    <p:extLst>
      <p:ext uri="{BB962C8B-B14F-4D97-AF65-F5344CB8AC3E}">
        <p14:creationId xmlns:p14="http://schemas.microsoft.com/office/powerpoint/2010/main" val="2340552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26</a:t>
            </a:fld>
            <a:endParaRPr lang="bg-BG"/>
          </a:p>
        </p:txBody>
      </p:sp>
    </p:spTree>
    <p:extLst>
      <p:ext uri="{BB962C8B-B14F-4D97-AF65-F5344CB8AC3E}">
        <p14:creationId xmlns:p14="http://schemas.microsoft.com/office/powerpoint/2010/main" val="2574609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27</a:t>
            </a:fld>
            <a:endParaRPr lang="bg-BG"/>
          </a:p>
        </p:txBody>
      </p:sp>
    </p:spTree>
    <p:extLst>
      <p:ext uri="{BB962C8B-B14F-4D97-AF65-F5344CB8AC3E}">
        <p14:creationId xmlns:p14="http://schemas.microsoft.com/office/powerpoint/2010/main" val="76496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Bidirectional path tracing</a:t>
            </a:r>
            <a:r>
              <a:rPr lang="en-US" baseline="0" dirty="0" smtClean="0"/>
              <a:t> is one of the most versatile light transport simulation algorithms available today. It can robustly handle a wide range of illumination and scene configurations, but is notoriously inefficient for specular-diffuse-specular light interactions, which occur e.g. when a caustic is seen through a reflection/refraction.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 will now discuss some good practices for the practical implementation of VCM </a:t>
            </a:r>
            <a:r>
              <a:rPr lang="en-US" baseline="0" dirty="0" smtClean="0"/>
              <a:t>in a production renderer.</a:t>
            </a:r>
          </a:p>
          <a:p>
            <a:endParaRPr lang="en-US" baseline="0" dirty="0" smtClean="0"/>
          </a:p>
          <a:p>
            <a:pPr marL="0" indent="0">
              <a:buFont typeface="Arial" panose="020B0604020202020204" pitchFamily="34" charset="0"/>
              <a:buNone/>
            </a:pPr>
            <a:r>
              <a:rPr lang="en-US" dirty="0" smtClean="0"/>
              <a:t>We can almost always skip vertex merging (VM) for direct illumination and directly visible caustics,</a:t>
            </a:r>
            <a:r>
              <a:rPr lang="en-US" baseline="0" dirty="0" smtClean="0"/>
              <a:t> as vertex connection usually performs better. Doing this also avoids the correlated noise and bias inherent to VM.</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combined VCM algorithm I just described has the practical issue that its memory footprint can be much larger than that of (progressive) photon mapping. The problem comes from using the stored light vertices not only for merging, but for connection as well. We need to store hit point data with these vertices, which includes coordinate frame, BSDF structure, and possibly other data, making the vertex footprint as large as 1KB in some cases. This results in 1GB of storage for 1 million vertices.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For the progressive variant of VCM, we can dramatically reduce this footprint by rearranging its computations. We follow the classical BPT implementation, where for each pixel we trace one light subpath and one camera subpath. After performing the vertex connections, we store the light subpath vertices in the acceleration structure. These vertices will then be used for merging at the </a:t>
            </a:r>
            <a:r>
              <a:rPr lang="en-US" i="1" baseline="0" dirty="0" smtClean="0"/>
              <a:t>next</a:t>
            </a:r>
            <a:r>
              <a:rPr lang="en-US" baseline="0" dirty="0" smtClean="0"/>
              <a:t> rendering iteration, while the camera subpath vertices for the current iteration are merged with the light vertices from the </a:t>
            </a:r>
            <a:r>
              <a:rPr lang="en-US" i="1" baseline="0" dirty="0" smtClean="0"/>
              <a:t>previous</a:t>
            </a:r>
            <a:r>
              <a:rPr lang="en-US" baseline="0" dirty="0" smtClean="0"/>
              <a:t> iteration. This allows us to safely strip the hit point data off the light vertices before storing them in the structure, as they will be only used for merging. And just like in photon mapping, for merging we only need to keep around a small amount of vertex data, i.e. position, direction, and throughput.</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28</a:t>
            </a:fld>
            <a:endParaRPr lang="bg-BG"/>
          </a:p>
        </p:txBody>
      </p:sp>
    </p:spTree>
    <p:extLst>
      <p:ext uri="{BB962C8B-B14F-4D97-AF65-F5344CB8AC3E}">
        <p14:creationId xmlns:p14="http://schemas.microsoft.com/office/powerpoint/2010/main" val="419093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en-US" dirty="0" smtClean="0"/>
                  <a:t>The progressive VCM algorithm has two parameters:</a:t>
                </a:r>
                <a:r>
                  <a:rPr lang="en-US" baseline="0" dirty="0" smtClean="0"/>
                  <a:t> the initial merging radius </a:t>
                </a:r>
                <a14:m>
                  <m:oMath xmlns:m="http://schemas.openxmlformats.org/officeDocument/2006/math">
                    <m:r>
                      <a:rPr lang="en-US" sz="1200" i="1" smtClean="0">
                        <a:effectLst/>
                        <a:latin typeface="Cambria Math"/>
                      </a:rPr>
                      <m:t>𝑟</m:t>
                    </m:r>
                  </m:oMath>
                </a14:m>
                <a:r>
                  <a:rPr lang="en-US" baseline="0" dirty="0" smtClean="0">
                    <a:effectLst/>
                  </a:rPr>
                  <a:t> </a:t>
                </a:r>
                <a:r>
                  <a:rPr lang="en-US" baseline="0" dirty="0" smtClean="0"/>
                  <a:t>and its reduction rate </a:t>
                </a:r>
                <a14:m>
                  <m:oMath xmlns:m="http://schemas.openxmlformats.org/officeDocument/2006/math">
                    <m:r>
                      <a:rPr lang="en-US" sz="1200" b="0" i="1" smtClean="0">
                        <a:effectLst/>
                        <a:latin typeface="Cambria Math"/>
                      </a:rPr>
                      <m:t>𝛼</m:t>
                    </m:r>
                  </m:oMath>
                </a14:m>
                <a:r>
                  <a:rPr lang="en-US" baseline="0" dirty="0" smtClean="0"/>
                  <a:t> (see “Progressive Photon Mapping” [Hachisuka et al. 2008]). We can often afford to use a much smaller radius than in PPM, as VCM mixes a large number of path sampling techniques, and VM is mostly used for caustics. An automatic and robust way to compute a good merging radius for each camera path is to derive it from the pixel footprint, which is given by the ray differentials that most renderers already implement and use for texture filtering. As for the reduction parameter </a:t>
                </a:r>
                <a14:m>
                  <m:oMath xmlns:m="http://schemas.openxmlformats.org/officeDocument/2006/math">
                    <m:r>
                      <a:rPr lang="en-US" sz="1200" b="0" i="1" smtClean="0">
                        <a:effectLst/>
                        <a:latin typeface="Cambria Math"/>
                      </a:rPr>
                      <m:t>𝛼</m:t>
                    </m:r>
                  </m:oMath>
                </a14:m>
                <a:r>
                  <a:rPr lang="en-US" baseline="0" dirty="0" smtClean="0"/>
                  <a:t>, I recommend using </a:t>
                </a:r>
                <a14:m>
                  <m:oMath xmlns:m="http://schemas.openxmlformats.org/officeDocument/2006/math">
                    <m:r>
                      <a:rPr lang="en-US" sz="1200" b="0" i="1" smtClean="0">
                        <a:effectLst/>
                        <a:latin typeface="Cambria Math"/>
                      </a:rPr>
                      <m:t>𝛼</m:t>
                    </m:r>
                    <m:r>
                      <a:rPr lang="en-US" sz="1200" b="0" i="1" smtClean="0">
                        <a:effectLst/>
                        <a:latin typeface="Cambria Math"/>
                      </a:rPr>
                      <m:t>=0.75</m:t>
                    </m:r>
                  </m:oMath>
                </a14:m>
                <a:r>
                  <a:rPr lang="en-US" sz="1200" b="0" dirty="0" smtClean="0">
                    <a:effectLst/>
                  </a:rPr>
                  <a:t>, which is a</a:t>
                </a:r>
                <a:r>
                  <a:rPr lang="en-US" sz="1200" b="0" baseline="0" dirty="0" smtClean="0">
                    <a:effectLst/>
                  </a:rPr>
                  <a:t> provably good value (see VCM paper [Georgiev et al. 2012]), Alternatively, we can also opt to not reduce the radius altogether (i.e. setting </a:t>
                </a:r>
                <a14:m>
                  <m:oMath xmlns:m="http://schemas.openxmlformats.org/officeDocument/2006/math">
                    <m:r>
                      <a:rPr lang="en-US" sz="1200" b="0" i="1" smtClean="0">
                        <a:effectLst/>
                        <a:latin typeface="Cambria Math"/>
                      </a:rPr>
                      <m:t>𝛼</m:t>
                    </m:r>
                    <m:r>
                      <a:rPr lang="en-US" sz="1200" b="0" i="1" smtClean="0">
                        <a:effectLst/>
                        <a:latin typeface="Cambria Math"/>
                      </a:rPr>
                      <m:t>=1</m:t>
                    </m:r>
                  </m:oMath>
                </a14:m>
                <a:r>
                  <a:rPr lang="en-US" sz="1200" b="0" dirty="0" smtClean="0">
                    <a:effectLst/>
                  </a:rPr>
                  <a:t>), especially</a:t>
                </a:r>
                <a:r>
                  <a:rPr lang="en-US" sz="1200" b="0" baseline="0" dirty="0" smtClean="0">
                    <a:effectLst/>
                  </a:rPr>
                  <a:t> when using ray differentials which give a small enough radius to mostly avoid noticeable correlated noise and bias.</a:t>
                </a:r>
              </a:p>
              <a:p>
                <a:pPr marL="171450" indent="-171450">
                  <a:buFont typeface="Arial" panose="020B0604020202020204" pitchFamily="34" charset="0"/>
                  <a:buChar char="•"/>
                </a:pPr>
                <a:endParaRPr lang="en-US" sz="1200" b="0" baseline="0" dirty="0" smtClean="0">
                  <a:effectLst/>
                </a:endParaRPr>
              </a:p>
              <a:p>
                <a:pPr marL="0" indent="0">
                  <a:buFont typeface="Arial" panose="020B0604020202020204" pitchFamily="34" charset="0"/>
                  <a:buNone/>
                </a:pPr>
                <a:r>
                  <a:rPr lang="en-US" sz="1200" b="0" baseline="0" dirty="0" smtClean="0">
                    <a:effectLst/>
                  </a:rPr>
                  <a:t>Efficient MIS weight computation is another important practical aspect of VCM, and fortunately there exists a scheme for cumulative computation of weight data during the subpath random walks. This scheme is discussed in length in the technical report cited on the next slide.</a:t>
                </a:r>
              </a:p>
              <a:p>
                <a:pPr marL="171450" indent="-171450">
                  <a:buFont typeface="Arial" panose="020B0604020202020204" pitchFamily="34" charset="0"/>
                  <a:buChar char="•"/>
                </a:pPr>
                <a:endParaRPr lang="en-US" sz="1200" b="0" baseline="0" dirty="0" smtClean="0">
                  <a:effectLst/>
                </a:endParaRPr>
              </a:p>
              <a:p>
                <a:pPr marL="0" indent="0">
                  <a:buFont typeface="Arial" panose="020B0604020202020204" pitchFamily="34" charset="0"/>
                  <a:buNone/>
                </a:pPr>
                <a:r>
                  <a:rPr lang="en-US" sz="1200" b="0" baseline="0" dirty="0" smtClean="0">
                    <a:effectLst/>
                  </a:rPr>
                  <a:t>And finally, a note on spectral rendering and motion blur. When a (sub)path can only carry a single randomly sampled wavelength and/or time instant, in order to merge two subpath endpoints, they not only need to be close to each other in Euclidean space, but also in wavelength and/or time. This can significantly reduce the efficiency of vertex merging, since the VM PDFs are then additionally multiplied by a corresponding wavelength/time acceptance probability, and can thus be much lower. A simple solution to ameliorate this problem is to accumulate and reuse light vertices (photons) over </a:t>
                </a:r>
                <a14:m>
                  <m:oMath xmlns:m="http://schemas.openxmlformats.org/officeDocument/2006/math">
                    <m:r>
                      <a:rPr lang="en-US" sz="1200" b="0" i="1" smtClean="0">
                        <a:effectLst/>
                        <a:latin typeface="Cambria Math"/>
                      </a:rPr>
                      <m:t>𝑁</m:t>
                    </m:r>
                  </m:oMath>
                </a14:m>
                <a:r>
                  <a:rPr lang="en-US" sz="1200" b="0" baseline="0" dirty="0" smtClean="0">
                    <a:effectLst/>
                  </a:rPr>
                  <a:t> iterations. This number </a:t>
                </a:r>
                <a14:m>
                  <m:oMath xmlns:m="http://schemas.openxmlformats.org/officeDocument/2006/math">
                    <m:r>
                      <a:rPr lang="en-US" sz="1200" b="0" i="1" smtClean="0">
                        <a:effectLst/>
                        <a:latin typeface="Cambria Math"/>
                      </a:rPr>
                      <m:t>𝑁</m:t>
                    </m:r>
                  </m:oMath>
                </a14:m>
                <a:r>
                  <a:rPr lang="en-US" sz="1200" b="0" baseline="0" dirty="0" smtClean="0">
                    <a:effectLst/>
                  </a:rPr>
                  <a:t> depends on the wavelength/time merging radius – the larger the radius, the smaller </a:t>
                </a:r>
                <a14:m>
                  <m:oMath xmlns:m="http://schemas.openxmlformats.org/officeDocument/2006/math">
                    <m:r>
                      <a:rPr lang="en-US" sz="1200" b="0" i="1" smtClean="0">
                        <a:effectLst/>
                        <a:latin typeface="Cambria Math"/>
                      </a:rPr>
                      <m:t>𝑁</m:t>
                    </m:r>
                  </m:oMath>
                </a14:m>
                <a:r>
                  <a:rPr lang="en-US" dirty="0" smtClean="0"/>
                  <a:t> can be. Note that efficient light vertex storage in this case becomes even more important.</a:t>
                </a:r>
                <a:endParaRPr lang="en-US" dirty="0"/>
              </a:p>
            </p:txBody>
          </p:sp>
        </mc:Choice>
        <mc:Fallback xmlns="">
          <p:sp>
            <p:nvSpPr>
              <p:cNvPr id="3" name="Notes Placeholder 2"/>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en-US" dirty="0" smtClean="0"/>
                  <a:t>The progressive VCM algorithm has two parameters:</a:t>
                </a:r>
                <a:r>
                  <a:rPr lang="en-US" baseline="0" dirty="0" smtClean="0"/>
                  <a:t> the initial merging radius </a:t>
                </a:r>
                <a:r>
                  <a:rPr lang="en-US" sz="1200" i="0" smtClean="0">
                    <a:effectLst/>
                    <a:latin typeface="Cambria Math"/>
                  </a:rPr>
                  <a:t>𝑟</a:t>
                </a:r>
                <a:r>
                  <a:rPr lang="en-US" baseline="0" dirty="0" smtClean="0">
                    <a:effectLst/>
                  </a:rPr>
                  <a:t> </a:t>
                </a:r>
                <a:r>
                  <a:rPr lang="en-US" baseline="0" dirty="0" smtClean="0"/>
                  <a:t>and its reduction rate </a:t>
                </a:r>
                <a:r>
                  <a:rPr lang="en-US" sz="1200" b="0" i="0" smtClean="0">
                    <a:effectLst/>
                    <a:latin typeface="Cambria Math"/>
                  </a:rPr>
                  <a:t>𝛼</a:t>
                </a:r>
                <a:r>
                  <a:rPr lang="en-US" baseline="0" dirty="0" smtClean="0"/>
                  <a:t> (see “Progressive Photon Mapping” [Hachisuka et al. 2008]). We can often afford to use a much smaller radius than in PPM, as VCM mixes a large number of path sampling techniques, and VM is mostly used for caustics. An automatic and robust way to compute a good merging radius for each camera path is to derive it from the pixel footprint, which is given by the ray differentials that most renderers already implement and use for texture filtering. As for the reduction parameter </a:t>
                </a:r>
                <a:r>
                  <a:rPr lang="en-US" sz="1200" b="0" i="0" smtClean="0">
                    <a:effectLst/>
                    <a:latin typeface="Cambria Math"/>
                  </a:rPr>
                  <a:t>𝛼</a:t>
                </a:r>
                <a:r>
                  <a:rPr lang="en-US" baseline="0" dirty="0" smtClean="0"/>
                  <a:t>, I recommend using </a:t>
                </a:r>
                <a:r>
                  <a:rPr lang="en-US" sz="1200" b="0" i="0" smtClean="0">
                    <a:effectLst/>
                    <a:latin typeface="Cambria Math"/>
                  </a:rPr>
                  <a:t>𝛼=0.75</a:t>
                </a:r>
                <a:r>
                  <a:rPr lang="en-US" sz="1200" b="0" dirty="0" smtClean="0">
                    <a:effectLst/>
                  </a:rPr>
                  <a:t>, which is a</a:t>
                </a:r>
                <a:r>
                  <a:rPr lang="en-US" sz="1200" b="0" baseline="0" dirty="0" smtClean="0">
                    <a:effectLst/>
                  </a:rPr>
                  <a:t> provably good value (see VCM paper [Georgiev et al. 2012]), Alternatively, we can also opt to not reduce the radius altogether (i.e. setting </a:t>
                </a:r>
                <a:r>
                  <a:rPr lang="en-US" sz="1200" b="0" i="0" smtClean="0">
                    <a:effectLst/>
                    <a:latin typeface="Cambria Math"/>
                  </a:rPr>
                  <a:t>𝛼=1</a:t>
                </a:r>
                <a:r>
                  <a:rPr lang="en-US" sz="1200" b="0" dirty="0" smtClean="0">
                    <a:effectLst/>
                  </a:rPr>
                  <a:t>), especially</a:t>
                </a:r>
                <a:r>
                  <a:rPr lang="en-US" sz="1200" b="0" baseline="0" dirty="0" smtClean="0">
                    <a:effectLst/>
                  </a:rPr>
                  <a:t> when using ray differentials which give a small enough radius to mostly avoid noticeable correlated noise and bias.</a:t>
                </a:r>
              </a:p>
              <a:p>
                <a:pPr marL="171450" indent="-171450">
                  <a:buFont typeface="Arial" panose="020B0604020202020204" pitchFamily="34" charset="0"/>
                  <a:buChar char="•"/>
                </a:pPr>
                <a:endParaRPr lang="en-US" sz="1200" b="0" baseline="0" dirty="0" smtClean="0">
                  <a:effectLst/>
                </a:endParaRPr>
              </a:p>
              <a:p>
                <a:pPr marL="0" indent="0">
                  <a:buFont typeface="Arial" panose="020B0604020202020204" pitchFamily="34" charset="0"/>
                  <a:buNone/>
                </a:pPr>
                <a:r>
                  <a:rPr lang="en-US" sz="1200" b="0" baseline="0" dirty="0" smtClean="0">
                    <a:effectLst/>
                  </a:rPr>
                  <a:t>Efficient MIS weight computation is another important practical aspect of VCM, and fortunately there exists a scheme for cumulative computation of weight data during the subpath random walks. This scheme is discussed in length in the technical report cited on the next slide.</a:t>
                </a:r>
              </a:p>
              <a:p>
                <a:pPr marL="171450" indent="-171450">
                  <a:buFont typeface="Arial" panose="020B0604020202020204" pitchFamily="34" charset="0"/>
                  <a:buChar char="•"/>
                </a:pPr>
                <a:endParaRPr lang="en-US" sz="1200" b="0" baseline="0" dirty="0" smtClean="0">
                  <a:effectLst/>
                </a:endParaRPr>
              </a:p>
              <a:p>
                <a:pPr marL="0" indent="0">
                  <a:buFont typeface="Arial" panose="020B0604020202020204" pitchFamily="34" charset="0"/>
                  <a:buNone/>
                </a:pPr>
                <a:r>
                  <a:rPr lang="en-US" sz="1200" b="0" baseline="0" dirty="0" smtClean="0">
                    <a:effectLst/>
                  </a:rPr>
                  <a:t>And finally, a note on spectral rendering and motion blur. When a (sub)path can only carry a single randomly sampled wavelength and/or time instant, in order to merge two subpath endpoints, they not only need to be close to each other in Euclidean space, but also in wavelength and/or time. This can significantly reduce the efficiency of vertex merging, since the VM PDFs are then additionally multiplied by a corresponding wavelength/time acceptance probability, and can thus be much lower. A simple solution to ameliorate this problem is to accumulate and reuse light vertices (photons) over </a:t>
                </a:r>
                <a:r>
                  <a:rPr lang="en-US" sz="1200" b="0" i="0" smtClean="0">
                    <a:effectLst/>
                    <a:latin typeface="Cambria Math"/>
                  </a:rPr>
                  <a:t>𝑁</a:t>
                </a:r>
                <a:r>
                  <a:rPr lang="en-US" sz="1200" b="0" baseline="0" dirty="0" smtClean="0">
                    <a:effectLst/>
                  </a:rPr>
                  <a:t> iterations. This number </a:t>
                </a:r>
                <a:r>
                  <a:rPr lang="en-US" sz="1200" b="0" i="0" smtClean="0">
                    <a:effectLst/>
                    <a:latin typeface="Cambria Math"/>
                  </a:rPr>
                  <a:t>𝑁</a:t>
                </a:r>
                <a:r>
                  <a:rPr lang="en-US" sz="1200" b="0" baseline="0" dirty="0" smtClean="0">
                    <a:effectLst/>
                  </a:rPr>
                  <a:t> depends on the wavelength/time merging radius – the larger the radius, the smaller </a:t>
                </a:r>
                <a:r>
                  <a:rPr lang="en-US" sz="1200" b="0" i="0" smtClean="0">
                    <a:effectLst/>
                    <a:latin typeface="Cambria Math"/>
                  </a:rPr>
                  <a:t>𝑁</a:t>
                </a:r>
                <a:r>
                  <a:rPr lang="en-US" dirty="0" smtClean="0"/>
                  <a:t> can be. Note that efficient light vertex storage in this case becomes even more important.</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29</a:t>
            </a:fld>
            <a:endParaRPr lang="bg-BG"/>
          </a:p>
        </p:txBody>
      </p:sp>
    </p:spTree>
    <p:extLst>
      <p:ext uri="{BB962C8B-B14F-4D97-AF65-F5344CB8AC3E}">
        <p14:creationId xmlns:p14="http://schemas.microsoft.com/office/powerpoint/2010/main" val="2368322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In this talk, I could only give </a:t>
            </a:r>
            <a:r>
              <a:rPr lang="en-US" baseline="0" dirty="0" smtClean="0"/>
              <a:t>a high-level description of VCM. For more details, please refer to these two papers, which derive the same practical algorithm using two different theoretical formulations. They were simultaneously published by two independent research groups at SIGGRAPH Asia 2012, which we believe only reaffirms the correctness of the approach. Lots of additional material can be found on my web site, and we have also released a reference open source implementation in the SmallVCM renderer.</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30</a:t>
            </a:fld>
            <a:endParaRPr lang="bg-BG"/>
          </a:p>
        </p:txBody>
      </p:sp>
    </p:spTree>
    <p:extLst>
      <p:ext uri="{BB962C8B-B14F-4D97-AF65-F5344CB8AC3E}">
        <p14:creationId xmlns:p14="http://schemas.microsoft.com/office/powerpoint/2010/main" val="2368322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vertex connection and merging tries to combine</a:t>
            </a:r>
            <a:r>
              <a:rPr lang="en-US" baseline="0" dirty="0" smtClean="0"/>
              <a:t> the best of bidirectional path tracing (BPT) and (progressive) photon mapping. An important property of the algorithm is that it retains the higher order of convergence of BPT, meaning that it approaches the correct solution faster than PPM as we spend more computational effort (i.e. sample more paths). The asymptotic analysis can be found in the VCM paper.</a:t>
            </a:r>
          </a:p>
          <a:p>
            <a:endParaRPr lang="en-US" baseline="0" dirty="0" smtClean="0"/>
          </a:p>
          <a:p>
            <a:r>
              <a:rPr lang="en-US" baseline="0" dirty="0" smtClean="0"/>
              <a:t>Even though VCM is a step forward in Monte Carlo rendering and has proven very useful in practice, it doesn’t come without limitations. Specifically, it cannot handle more efficiently those types of light transport paths that are difficult for both BPT and PM to sample.</a:t>
            </a:r>
          </a:p>
          <a:p>
            <a:r>
              <a:rPr lang="en-US" baseline="0" dirty="0" smtClean="0"/>
              <a:t>[CLICK] A prominent example are caustics falling on a glossy surface.</a:t>
            </a:r>
          </a:p>
          <a:p>
            <a:r>
              <a:rPr lang="en-US" baseline="0" dirty="0" smtClean="0"/>
              <a:t>[CLICK] On this kitchen scene, even though VCM brings practical improvements over BPT, there is still a lot to be desired from the caustics on the glossy surface.</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31</a:t>
            </a:fld>
            <a:endParaRPr lang="bg-BG"/>
          </a:p>
        </p:txBody>
      </p:sp>
    </p:spTree>
    <p:extLst>
      <p:ext uri="{BB962C8B-B14F-4D97-AF65-F5344CB8AC3E}">
        <p14:creationId xmlns:p14="http://schemas.microsoft.com/office/powerpoint/2010/main" val="1514377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a:t>
            </a:r>
            <a:r>
              <a:rPr lang="en-US" baseline="0" dirty="0" smtClean="0"/>
              <a:t> of companies have announced VCM integration in the upcoming releases of their commercial renderers.</a:t>
            </a:r>
          </a:p>
          <a:p>
            <a:endParaRPr lang="en-US" baseline="0" dirty="0" smtClean="0"/>
          </a:p>
          <a:p>
            <a:r>
              <a:rPr lang="en-US" baseline="0" dirty="0" smtClean="0"/>
              <a:t>For example, VCM is coming in Pixar’s Photorealistic </a:t>
            </a:r>
            <a:r>
              <a:rPr lang="en-US" baseline="0" dirty="0" err="1" smtClean="0"/>
              <a:t>RenderMan</a:t>
            </a:r>
            <a:r>
              <a:rPr lang="en-US" baseline="0" dirty="0" smtClean="0"/>
              <a:t> v19.</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32</a:t>
            </a:fld>
            <a:endParaRPr lang="bg-BG"/>
          </a:p>
        </p:txBody>
      </p:sp>
    </p:spTree>
    <p:extLst>
      <p:ext uri="{BB962C8B-B14F-4D97-AF65-F5344CB8AC3E}">
        <p14:creationId xmlns:p14="http://schemas.microsoft.com/office/powerpoint/2010/main" val="2800125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Chaos Groups have also shown first</a:t>
            </a:r>
            <a:r>
              <a:rPr lang="en-US" baseline="0" dirty="0" smtClean="0"/>
              <a:t> images from </a:t>
            </a:r>
            <a:r>
              <a:rPr lang="en-US" dirty="0" smtClean="0"/>
              <a:t>V-Ray 3.0 with VCM support.</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33</a:t>
            </a:fld>
            <a:endParaRPr lang="bg-BG"/>
          </a:p>
        </p:txBody>
      </p:sp>
    </p:spTree>
    <p:extLst>
      <p:ext uri="{BB962C8B-B14F-4D97-AF65-F5344CB8AC3E}">
        <p14:creationId xmlns:p14="http://schemas.microsoft.com/office/powerpoint/2010/main" val="488458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VCM is also implemented in the public Alpha release of Corona renderer, which I encourage you to</a:t>
            </a:r>
            <a:r>
              <a:rPr lang="en-US" baseline="0" dirty="0" smtClean="0"/>
              <a:t> download and play around with.</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34</a:t>
            </a:fld>
            <a:endParaRPr lang="bg-BG"/>
          </a:p>
        </p:txBody>
      </p:sp>
    </p:spTree>
    <p:extLst>
      <p:ext uri="{BB962C8B-B14F-4D97-AF65-F5344CB8AC3E}">
        <p14:creationId xmlns:p14="http://schemas.microsoft.com/office/powerpoint/2010/main" val="3528706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was all from me </a:t>
            </a:r>
            <a:r>
              <a:rPr lang="en-US" smtClean="0"/>
              <a:t>today. Thank</a:t>
            </a:r>
            <a:r>
              <a:rPr lang="en-US" baseline="0" smtClean="0"/>
              <a:t> </a:t>
            </a:r>
            <a:r>
              <a:rPr lang="en-US" baseline="0" dirty="0" smtClean="0"/>
              <a:t>you for your attention!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35</a:t>
            </a:fld>
            <a:endParaRPr lang="bg-BG"/>
          </a:p>
        </p:txBody>
      </p:sp>
    </p:spTree>
    <p:extLst>
      <p:ext uri="{BB962C8B-B14F-4D97-AF65-F5344CB8AC3E}">
        <p14:creationId xmlns:p14="http://schemas.microsoft.com/office/powerpoint/2010/main" val="400170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other</a:t>
            </a:r>
            <a:r>
              <a:rPr lang="en-US" baseline="0" dirty="0" smtClean="0"/>
              <a:t> hand, photon mapping (PM) is well known for its efficient handling of caustics. Recently, Hachisuka and Jensen [2009] showed a progressive variant of PM that converges to the correct result with a fixed memory footprint. Their stochastic progressive photon mapping (PPM) algorithm captures the reflected caustics in our scene quite well. However, it has hard time handling the strong distant indirect illumination coming from the part of the scene behind the camera.</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multiple</a:t>
            </a:r>
            <a:r>
              <a:rPr lang="en-US" baseline="0" dirty="0" smtClean="0"/>
              <a:t> importance sampling to </a:t>
            </a:r>
            <a:r>
              <a:rPr lang="en-US" dirty="0" smtClean="0"/>
              <a:t>combine</a:t>
            </a:r>
            <a:r>
              <a:rPr lang="en-US" baseline="0" dirty="0" smtClean="0"/>
              <a:t> estimators from bidirectional path tracing and photon mapping, the </a:t>
            </a:r>
            <a:r>
              <a:rPr lang="en-US" dirty="0" smtClean="0"/>
              <a:t>algorithm I will talk</a:t>
            </a:r>
            <a:r>
              <a:rPr lang="en-US" baseline="0" dirty="0" smtClean="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4</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by reviewing how bidirectional</a:t>
            </a:r>
            <a:r>
              <a:rPr lang="en-US" baseline="0" dirty="0" smtClean="0"/>
              <a:t> path tracing (</a:t>
            </a:r>
            <a:r>
              <a:rPr lang="en-US" dirty="0" smtClean="0"/>
              <a:t>BPT) and photon mapping (PM) sample light transport paths that connect the light sources to the camera</a:t>
            </a:r>
            <a:r>
              <a:rPr lang="en-US" baseline="0" dirty="0" smtClean="0"/>
              <a:t>:</a:t>
            </a:r>
          </a:p>
          <a:p>
            <a:endParaRPr lang="en-US" baseline="0" dirty="0" smtClean="0"/>
          </a:p>
          <a:p>
            <a:pPr marL="0" indent="0">
              <a:buFont typeface="Arial" pitchFamily="34" charset="0"/>
              <a:buNone/>
            </a:pPr>
            <a:r>
              <a:rPr lang="en-US" baseline="0" dirty="0" smtClean="0"/>
              <a:t>[CLICK] The techniques BPT employs can be roughly categorized to </a:t>
            </a:r>
            <a:r>
              <a:rPr lang="en-US" i="1" baseline="0" dirty="0" smtClean="0"/>
              <a:t>unidirectional sampling</a:t>
            </a:r>
            <a:r>
              <a:rPr lang="en-US" baseline="0" dirty="0" smtClean="0"/>
              <a:t> (US) and </a:t>
            </a:r>
            <a:r>
              <a:rPr lang="en-US" i="1" baseline="0" dirty="0" smtClean="0"/>
              <a:t>vertex connection</a:t>
            </a:r>
            <a:r>
              <a:rPr lang="en-US" i="0" baseline="0" dirty="0" smtClean="0"/>
              <a:t> (VC)</a:t>
            </a:r>
            <a:r>
              <a:rPr lang="en-US" baseline="0" dirty="0" smtClean="0"/>
              <a:t>. [CLICK] US constructs a path by starting either from a light source or the camera and tracing a random walk in the scene until termination. [CLICK] On the other hand, VC traces one subpath from a light source and another one from the camera, and then completes a full path by connects their endpoints.</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[CLICK] In contrast, PM first traces a number of light subpaths and stores their vertices, a.k.a. photons. It then traces subpaths from the camera and computes the outgoing radiance at the hit points using density estimation by looking up nearby photons.</a:t>
            </a:r>
          </a:p>
          <a:p>
            <a:endParaRPr lang="en-GB"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a:t>
            </a:fld>
            <a:endParaRPr lang="bg-BG"/>
          </a:p>
        </p:txBody>
      </p:sp>
    </p:spTree>
    <p:extLst>
      <p:ext uri="{BB962C8B-B14F-4D97-AF65-F5344CB8AC3E}">
        <p14:creationId xmlns:p14="http://schemas.microsoft.com/office/powerpoint/2010/main" val="219444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BPT can efficiently</a:t>
            </a:r>
            <a:r>
              <a:rPr lang="en-US" baseline="0" noProof="0" dirty="0" smtClean="0"/>
              <a:t> capture directly visible caustics, as it can connect light subpath vertices to the camera. However, f</a:t>
            </a:r>
            <a:r>
              <a:rPr lang="en-US" noProof="0" dirty="0" smtClean="0"/>
              <a:t>or sampling specular-diffuse-specular</a:t>
            </a:r>
            <a:r>
              <a:rPr lang="en-US" baseline="0" noProof="0" dirty="0" smtClean="0"/>
              <a:t> paths, BPT can only rely on unidirectional sampling, as VC cannot perform connections with specular vertices. Since the probability of randomly hitting the light source is often very low, the resulting images suffer from excessive noise.</a:t>
            </a:r>
          </a:p>
          <a:p>
            <a:endParaRPr lang="en-US" baseline="0" noProof="0" dirty="0" smtClean="0"/>
          </a:p>
          <a:p>
            <a:r>
              <a:rPr lang="en-US" baseline="0" noProof="0" dirty="0" smtClean="0"/>
              <a:t>On the other hand, photon mapping handles both direct and reflected caustics pretty much the same way – by loosely connecting nearby eye and light sub-path vertices. But as can be seen in the images above, it is less efficient than BPT for diffuse illumination.</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a:t>
            </a:fld>
            <a:endParaRPr lang="bg-BG"/>
          </a:p>
        </p:txBody>
      </p:sp>
    </p:spTree>
    <p:extLst>
      <p:ext uri="{BB962C8B-B14F-4D97-AF65-F5344CB8AC3E}">
        <p14:creationId xmlns:p14="http://schemas.microsoft.com/office/powerpoint/2010/main" val="3929121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 been long recognized</a:t>
            </a:r>
            <a:r>
              <a:rPr lang="en-US" baseline="0" dirty="0" smtClean="0"/>
              <a:t> that bidirectional path tracing (BPT) and photon mapping (PM) complement each other in terms of the light transport effects they can efficiently handle. </a:t>
            </a:r>
            <a:r>
              <a:rPr lang="en-US" dirty="0" smtClean="0"/>
              <a:t>However, even though both</a:t>
            </a:r>
            <a:r>
              <a:rPr lang="en-US" baseline="0" dirty="0" smtClean="0"/>
              <a:t> </a:t>
            </a:r>
            <a:r>
              <a:rPr lang="en-US" dirty="0" smtClean="0"/>
              <a:t>methods have been published more than 15 years ago, neither a</a:t>
            </a:r>
            <a:r>
              <a:rPr lang="en-US" baseline="0" dirty="0" smtClean="0"/>
              <a:t> rigorous analysis of their relative performance nor an</a:t>
            </a:r>
            <a:r>
              <a:rPr lang="en-US" dirty="0" smtClean="0"/>
              <a:t> efficient</a:t>
            </a:r>
            <a:r>
              <a:rPr lang="en-US" baseline="0" dirty="0" smtClean="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smtClean="0"/>
          </a:p>
          <a:p>
            <a:r>
              <a:rPr lang="en-US" baseline="0" dirty="0" smtClean="0"/>
              <a:t>The first step toward combining these two methods is to put them in the same mathematical framework. We choose Veach’s path integral formulation of light transport, as it has a number of good properties (which Jaroslav discussed) and also because BPT is already naturally defined in this framework.</a:t>
            </a:r>
          </a:p>
          <a:p>
            <a:endParaRPr lang="en-US" baseline="0" dirty="0" smtClean="0"/>
          </a:p>
          <a:p>
            <a:r>
              <a:rPr lang="en-US" baseline="0" dirty="0" smtClean="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multiple importance sampling.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a:t>
            </a:fld>
            <a:endParaRPr lang="bg-BG"/>
          </a:p>
        </p:txBody>
      </p:sp>
    </p:spTree>
    <p:extLst>
      <p:ext uri="{BB962C8B-B14F-4D97-AF65-F5344CB8AC3E}">
        <p14:creationId xmlns:p14="http://schemas.microsoft.com/office/powerpoint/2010/main" val="30349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by taking a simple length-3 path and see how it can be constructed </a:t>
            </a:r>
            <a:r>
              <a:rPr lang="en-US" dirty="0" err="1" smtClean="0"/>
              <a:t>bidirectionally</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a:t>
            </a:fld>
            <a:endParaRPr lang="bg-BG"/>
          </a:p>
        </p:txBody>
      </p:sp>
    </p:spTree>
    <p:extLst>
      <p:ext uri="{BB962C8B-B14F-4D97-AF65-F5344CB8AC3E}">
        <p14:creationId xmlns:p14="http://schemas.microsoft.com/office/powerpoint/2010/main" val="308594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trace one subpath from the camera and another</a:t>
            </a:r>
            <a:r>
              <a:rPr lang="en-US" baseline="0" dirty="0" smtClean="0"/>
              <a:t> one from a light source.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a:t>
            </a:fld>
            <a:endParaRPr lang="bg-BG"/>
          </a:p>
        </p:txBody>
      </p:sp>
    </p:spTree>
    <p:extLst>
      <p:ext uri="{BB962C8B-B14F-4D97-AF65-F5344CB8AC3E}">
        <p14:creationId xmlns:p14="http://schemas.microsoft.com/office/powerpoint/2010/main" val="99005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2415555"/>
            <a:ext cx="9144000" cy="2273634"/>
          </a:xfrm>
          <a:prstGeom prst="rect">
            <a:avLst/>
          </a:prstGeom>
        </p:spPr>
        <p:txBody>
          <a:bodyPr vert="horz" wrap="square" lIns="180000" tIns="0" rIns="90000" bIns="0" rtlCol="0" anchor="ctr" anchorCtr="0">
            <a:noAutofit/>
            <a:scene3d>
              <a:camera prst="orthographicFront"/>
              <a:lightRig rig="threePt" dir="t">
                <a:rot lat="0" lon="0" rev="2700000"/>
              </a:lightRig>
            </a:scene3d>
            <a:sp3d contourW="19050" prstMaterial="dkEdge">
              <a:bevelT w="19050" h="12700"/>
              <a:contourClr>
                <a:schemeClr val="bg1">
                  <a:lumMod val="85000"/>
                  <a:lumOff val="15000"/>
                </a:schemeClr>
              </a:contourClr>
            </a:sp3d>
          </a:bodyPr>
          <a:lstStyle>
            <a:lvl1pPr algn="ctr">
              <a:defRPr lang="bg-BG" sz="4200" i="0" u="none" strike="noStrike" cap="none" spc="0" normalizeH="0" baseline="0" dirty="0">
                <a:ln w="6350">
                  <a:noFill/>
                </a:ln>
                <a:effectLst>
                  <a:outerShdw blurRad="50800" dist="38100" dir="2700000" algn="tl" rotWithShape="0">
                    <a:srgbClr val="000000">
                      <a:alpha val="13000"/>
                    </a:srgbClr>
                  </a:outerShdw>
                </a:effectLst>
                <a:uLnTx/>
                <a:uFillTx/>
              </a:defRPr>
            </a:lvl1pPr>
          </a:lstStyle>
          <a:p>
            <a:pPr marR="0" lvl="0" indent="0" algn="ctr" defTabSz="914400" fontAlgn="auto">
              <a:lnSpc>
                <a:spcPct val="100000"/>
              </a:lnSpc>
              <a:spcAft>
                <a:spcPts val="0"/>
              </a:spcAft>
              <a:buClrTx/>
              <a:buSzTx/>
              <a:tabLst/>
            </a:pPr>
            <a:r>
              <a:rPr lang="en-US" dirty="0" smtClean="0"/>
              <a:t>Click to edit Master title style</a:t>
            </a:r>
            <a:endParaRPr lang="bg-BG" dirty="0"/>
          </a:p>
        </p:txBody>
      </p:sp>
      <p:sp>
        <p:nvSpPr>
          <p:cNvPr id="5" name="Text Placeholder 9"/>
          <p:cNvSpPr>
            <a:spLocks noGrp="1"/>
          </p:cNvSpPr>
          <p:nvPr>
            <p:ph type="body" sz="quarter" idx="11" hasCustomPrompt="1"/>
          </p:nvPr>
        </p:nvSpPr>
        <p:spPr>
          <a:xfrm>
            <a:off x="0" y="4876367"/>
            <a:ext cx="9144000" cy="1571636"/>
          </a:xfrm>
          <a:prstGeom prst="rect">
            <a:avLst/>
          </a:prstGeom>
        </p:spPr>
        <p:txBody>
          <a:bodyPr lIns="144000" tIns="0" bIns="0" anchor="ctr" anchorCtr="0">
            <a:noAutofit/>
            <a:scene3d>
              <a:camera prst="orthographicFront"/>
              <a:lightRig rig="threePt" dir="t"/>
            </a:scene3d>
            <a:sp3d extrusionH="57150" contourW="12700">
              <a:bevelT w="12700" h="12700"/>
              <a:contourClr>
                <a:srgbClr val="434343"/>
              </a:contourClr>
            </a:sp3d>
          </a:bodyPr>
          <a:lstStyle>
            <a:lvl1pPr algn="ctr">
              <a:buFontTx/>
              <a:buNone/>
              <a:defRPr kumimoji="0" lang="en-US" sz="3000" b="1" kern="1200" dirty="0" smtClean="0">
                <a:gradFill>
                  <a:gsLst>
                    <a:gs pos="0">
                      <a:schemeClr val="tx1">
                        <a:alpha val="15000"/>
                      </a:schemeClr>
                    </a:gs>
                    <a:gs pos="47000">
                      <a:schemeClr val="tx1"/>
                    </a:gs>
                  </a:gsLst>
                  <a:lin ang="5400000" scaled="0"/>
                </a:gradFill>
                <a:effectLst>
                  <a:outerShdw blurRad="50800" dist="38100" dir="2700000" algn="tl" rotWithShape="0">
                    <a:prstClr val="black">
                      <a:alpha val="17000"/>
                    </a:prstClr>
                  </a:outerShdw>
                </a:effectLst>
                <a:latin typeface="Calibri" pitchFamily="34" charset="0"/>
                <a:ea typeface="+mn-ea"/>
                <a:cs typeface="+mn-cs"/>
              </a:defRPr>
            </a:lvl1pPr>
          </a:lstStyle>
          <a:p>
            <a:pPr lvl="0"/>
            <a:r>
              <a:rPr lang="en-US" dirty="0" smtClean="0"/>
              <a:t>Click to edit subtitle</a:t>
            </a:r>
            <a:endParaRPr lang="bg-BG" dirty="0"/>
          </a:p>
        </p:txBody>
      </p:sp>
    </p:spTree>
    <p:extLst>
      <p:ext uri="{BB962C8B-B14F-4D97-AF65-F5344CB8AC3E}">
        <p14:creationId xmlns:p14="http://schemas.microsoft.com/office/powerpoint/2010/main" val="3884091886"/>
      </p:ext>
    </p:extLst>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thruBlk="1"/>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1553850" y="2357430"/>
            <a:ext cx="6036300" cy="1709726"/>
          </a:xfrm>
          <a:prstGeom prst="rect">
            <a:avLst/>
          </a:prstGeom>
        </p:spPr>
        <p:txBody>
          <a:bodyPr vert="horz" wrap="square" lIns="180000" tIns="0" rIns="90000" bIns="0" rtlCol="0" anchor="ctr" anchorCtr="0">
            <a:noAutofit/>
            <a:scene3d>
              <a:camera prst="orthographicFront"/>
              <a:lightRig rig="threePt" dir="t">
                <a:rot lat="0" lon="0" rev="2700000"/>
              </a:lightRig>
            </a:scene3d>
            <a:sp3d contourW="19050" prstMaterial="dkEdge">
              <a:bevelT w="31750" h="19050"/>
              <a:contourClr>
                <a:schemeClr val="bg1">
                  <a:lumMod val="85000"/>
                  <a:lumOff val="15000"/>
                </a:schemeClr>
              </a:contourClr>
            </a:sp3d>
          </a:bodyPr>
          <a:lstStyle/>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endParaRPr kumimoji="0" lang="bg-BG" sz="6600" b="1" i="0" u="none" strike="noStrike" kern="1200" cap="none" spc="0" normalizeH="0" baseline="0" noProof="0" dirty="0">
              <a:ln w="6350">
                <a:noFill/>
              </a:ln>
              <a:solidFill>
                <a:srgbClr val="FFC000"/>
              </a:solidFill>
              <a:effectLst>
                <a:outerShdw blurRad="50800" dist="38100" dir="2700000" algn="tl" rotWithShape="0">
                  <a:srgbClr val="000000">
                    <a:alpha val="40000"/>
                  </a:srgbClr>
                </a:outerShdw>
              </a:effectLst>
              <a:uLnTx/>
              <a:uFillTx/>
              <a:latin typeface="Calibri" pitchFamily="34" charset="0"/>
              <a:ea typeface="+mj-ea"/>
              <a:cs typeface="+mj-cs"/>
            </a:endParaRPr>
          </a:p>
        </p:txBody>
      </p:sp>
      <p:sp>
        <p:nvSpPr>
          <p:cNvPr id="2" name="TextBox 1"/>
          <p:cNvSpPr txBox="1"/>
          <p:nvPr userDrawn="1"/>
        </p:nvSpPr>
        <p:spPr>
          <a:xfrm>
            <a:off x="2303748" y="4869160"/>
            <a:ext cx="4536504" cy="491582"/>
          </a:xfrm>
          <a:prstGeom prst="rect">
            <a:avLst/>
          </a:prstGeom>
        </p:spPr>
        <p:txBody>
          <a:bodyPr lIns="144000" tIns="0" bIns="0" anchor="ctr" anchorCtr="0">
            <a:noAutofit/>
            <a:scene3d>
              <a:camera prst="orthographicFront"/>
              <a:lightRig rig="threePt" dir="t"/>
            </a:scene3d>
            <a:sp3d extrusionH="57150" contourW="12700">
              <a:bevelT w="12700" h="12700"/>
              <a:contourClr>
                <a:srgbClr val="434343"/>
              </a:contourClr>
            </a:sp3d>
          </a:bodyPr>
          <a:lstStyle>
            <a:lvl1pPr marL="448056" lvl="0" indent="-384048" algn="ctr" eaLnBrk="1" latinLnBrk="0" hangingPunct="1">
              <a:spcBef>
                <a:spcPct val="20000"/>
              </a:spcBef>
              <a:buClr>
                <a:schemeClr val="accent1"/>
              </a:buClr>
              <a:buSzPct val="80000"/>
              <a:buFontTx/>
              <a:buNone/>
              <a:defRPr kumimoji="0" sz="3000" b="1">
                <a:gradFill>
                  <a:gsLst>
                    <a:gs pos="0">
                      <a:schemeClr val="tx1">
                        <a:alpha val="15000"/>
                      </a:schemeClr>
                    </a:gs>
                    <a:gs pos="75000">
                      <a:schemeClr val="tx1"/>
                    </a:gs>
                  </a:gsLst>
                  <a:lin ang="5400000" scaled="0"/>
                </a:gradFill>
                <a:effectLst>
                  <a:outerShdw blurRad="50800" dist="38100" dir="2700000" algn="tl" rotWithShape="0">
                    <a:prstClr val="black">
                      <a:alpha val="67000"/>
                    </a:prstClr>
                  </a:outerShdw>
                </a:effectLst>
                <a:latin typeface="Calibri" pitchFamily="34" charset="0"/>
                <a:cs typeface="+mn-cs"/>
              </a:defRPr>
            </a:lvl1pPr>
            <a:lvl2pPr marL="822960" indent="-285750" eaLnBrk="1" latinLnBrk="0" hangingPunct="1">
              <a:spcBef>
                <a:spcPct val="20000"/>
              </a:spcBef>
              <a:buClr>
                <a:schemeClr val="accent1"/>
              </a:buClr>
              <a:buSzPct val="95000"/>
              <a:buFont typeface="Verdana"/>
              <a:buChar char="›"/>
              <a:defRPr kumimoji="0" sz="2600">
                <a:latin typeface="+mn-lt"/>
                <a:cs typeface="+mn-cs"/>
              </a:defRPr>
            </a:lvl2pPr>
            <a:lvl3pPr marL="1106424" indent="-228600" eaLnBrk="1" latinLnBrk="0" hangingPunct="1">
              <a:spcBef>
                <a:spcPct val="20000"/>
              </a:spcBef>
              <a:buClr>
                <a:schemeClr val="accent1"/>
              </a:buClr>
              <a:buFont typeface="Wingdings 2"/>
              <a:buChar char=""/>
              <a:defRPr kumimoji="0" sz="2400">
                <a:latin typeface="+mn-lt"/>
                <a:cs typeface="+mn-cs"/>
              </a:defRPr>
            </a:lvl3pPr>
            <a:lvl4pPr indent="-210312" eaLnBrk="1" latinLnBrk="0" hangingPunct="1">
              <a:spcBef>
                <a:spcPct val="20000"/>
              </a:spcBef>
              <a:buClr>
                <a:schemeClr val="accent1"/>
              </a:buClr>
              <a:buFont typeface="Wingdings 2"/>
              <a:buChar char=""/>
              <a:defRPr kumimoji="0" sz="2000">
                <a:latin typeface="+mn-lt"/>
                <a:cs typeface="+mn-cs"/>
              </a:defRPr>
            </a:lvl4pPr>
            <a:lvl5pPr marL="1600200" indent="-210312" eaLnBrk="1" latinLnBrk="0" hangingPunct="1">
              <a:spcBef>
                <a:spcPct val="20000"/>
              </a:spcBef>
              <a:buClr>
                <a:schemeClr val="accent1">
                  <a:tint val="75000"/>
                </a:schemeClr>
              </a:buClr>
              <a:buFont typeface="Wingdings 2"/>
              <a:buChar char=""/>
              <a:defRPr kumimoji="0" sz="1900">
                <a:latin typeface="+mn-lt"/>
                <a:cs typeface="+mn-cs"/>
              </a:defRPr>
            </a:lvl5pPr>
            <a:lvl6pPr marL="1828800" indent="-210312">
              <a:spcBef>
                <a:spcPct val="20000"/>
              </a:spcBef>
              <a:buClr>
                <a:schemeClr val="accent1">
                  <a:tint val="75000"/>
                </a:schemeClr>
              </a:buClr>
              <a:buFont typeface="Wingdings 2"/>
              <a:buChar char=""/>
              <a:defRPr kumimoji="0" sz="1800">
                <a:latin typeface="+mn-lt"/>
                <a:cs typeface="+mn-cs"/>
              </a:defRPr>
            </a:lvl6pPr>
            <a:lvl7pPr marL="2084832" indent="-210312">
              <a:spcBef>
                <a:spcPct val="20000"/>
              </a:spcBef>
              <a:buClr>
                <a:schemeClr val="accent1">
                  <a:tint val="75000"/>
                </a:schemeClr>
              </a:buClr>
              <a:buFont typeface="Wingdings 2"/>
              <a:buChar char=""/>
              <a:defRPr kumimoji="0" sz="1600">
                <a:latin typeface="+mn-lt"/>
                <a:cs typeface="+mn-cs"/>
              </a:defRPr>
            </a:lvl7pPr>
            <a:lvl8pPr marL="2286000" indent="-182880">
              <a:spcBef>
                <a:spcPct val="20000"/>
              </a:spcBef>
              <a:buClr>
                <a:schemeClr val="accent1">
                  <a:tint val="75000"/>
                </a:schemeClr>
              </a:buClr>
              <a:buFont typeface="Wingdings 2"/>
              <a:buChar char=""/>
              <a:defRPr kumimoji="0" sz="1600">
                <a:latin typeface="+mn-lt"/>
                <a:cs typeface="+mn-cs"/>
              </a:defRPr>
            </a:lvl8pPr>
            <a:lvl9pPr marL="2514600" indent="-182880">
              <a:spcBef>
                <a:spcPct val="20000"/>
              </a:spcBef>
              <a:buClr>
                <a:schemeClr val="accent1">
                  <a:tint val="75000"/>
                </a:schemeClr>
              </a:buClr>
              <a:buFont typeface="Wingdings 2"/>
              <a:buChar char=""/>
              <a:defRPr kumimoji="0" sz="1600">
                <a:latin typeface="+mn-lt"/>
                <a:cs typeface="+mn-cs"/>
              </a:defRPr>
            </a:lvl9pPr>
          </a:lstStyle>
          <a:p>
            <a:pPr lvl="0"/>
            <a:endParaRPr lang="bg-BG" dirty="0">
              <a:gradFill>
                <a:gsLst>
                  <a:gs pos="0">
                    <a:schemeClr val="tx1">
                      <a:alpha val="15000"/>
                    </a:schemeClr>
                  </a:gs>
                  <a:gs pos="60000">
                    <a:schemeClr val="tx1"/>
                  </a:gs>
                </a:gsLst>
                <a:lin ang="5400000" scaled="0"/>
              </a:gradFill>
              <a:effectLst>
                <a:outerShdw blurRad="50800" dist="38100" dir="2700000" algn="tl" rotWithShape="0">
                  <a:prstClr val="black">
                    <a:alpha val="35000"/>
                  </a:prstClr>
                </a:outerShdw>
              </a:effectLst>
            </a:endParaRPr>
          </a:p>
        </p:txBody>
      </p:sp>
    </p:spTree>
    <p:extLst>
      <p:ext uri="{BB962C8B-B14F-4D97-AF65-F5344CB8AC3E}">
        <p14:creationId xmlns:p14="http://schemas.microsoft.com/office/powerpoint/2010/main" val="27992377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341745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44000" tIns="0" bIns="0" anchor="ctr" anchorCtr="0">
            <a:noAutofit/>
            <a:scene3d>
              <a:camera prst="orthographicFront"/>
              <a:lightRig rig="threePt" dir="t"/>
            </a:scene3d>
            <a:sp3d contourW="12700">
              <a:contourClr>
                <a:srgbClr val="434343"/>
              </a:contourClr>
            </a:sp3d>
          </a:bodyPr>
          <a:lstStyle>
            <a:lvl1pPr marL="64008" indent="0">
              <a:buNone/>
              <a:defRPr lang="bg-BG" b="1" dirty="0">
                <a:ln>
                  <a:solidFill>
                    <a:schemeClr val="bg1">
                      <a:alpha val="75000"/>
                    </a:schemeClr>
                  </a:solidFill>
                </a:ln>
                <a:solidFill>
                  <a:schemeClr val="tx1">
                    <a:lumMod val="95000"/>
                  </a:schemeClr>
                </a:solidFill>
                <a:effectLst>
                  <a:outerShdw blurRad="50800" dist="38100" dir="2700000" algn="tl" rotWithShape="0">
                    <a:prstClr val="black">
                      <a:alpha val="34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427261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82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c">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40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32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descr="D:\Siggraph-2013-logo2.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71800" y="172888"/>
            <a:ext cx="3600400" cy="17439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724377"/>
      </p:ext>
    </p:extLst>
  </p:cSld>
  <p:clrMap bg1="dk1" tx1="lt1" bg2="dk2" tx2="lt2" accent1="accent1" accent2="accent2" accent3="accent3" accent4="accent4" accent5="accent5" accent6="accent6" hlink="hlink" folHlink="folHlink"/>
  <p:sldLayoutIdLst>
    <p:sldLayoutId id="2147483738" r:id="rId1"/>
    <p:sldLayoutId id="2147483739" r:id="rId2"/>
  </p:sldLayoutIdLst>
  <p:timing>
    <p:tnLst>
      <p:par>
        <p:cTn id="1" dur="indefinite" restart="never" nodeType="tmRoot"/>
      </p:par>
    </p:tnLst>
  </p:timing>
  <p:hf sldNum="0" hdr="0"/>
  <p:txStyles>
    <p:titleStyle>
      <a:lvl1pPr marL="0" algn="l" rtl="0" eaLnBrk="1" latinLnBrk="0" hangingPunct="1">
        <a:spcBef>
          <a:spcPct val="0"/>
        </a:spcBef>
        <a:buFont typeface="Arial" pitchFamily="34" charset="0"/>
        <a:buNone/>
        <a:defRPr kumimoji="0" sz="3600" b="1" kern="1200">
          <a:ln w="6350">
            <a:noFill/>
          </a:ln>
          <a:solidFill>
            <a:srgbClr val="FFC000"/>
          </a:soli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2" y="0"/>
            <a:ext cx="9144000" cy="1044484"/>
          </a:xfrm>
          <a:prstGeom prst="rect">
            <a:avLst/>
          </a:prstGeom>
          <a:gradFill>
            <a:gsLst>
              <a:gs pos="0">
                <a:schemeClr val="tx1">
                  <a:alpha val="10000"/>
                </a:schemeClr>
              </a:gs>
              <a:gs pos="31000">
                <a:schemeClr val="tx1">
                  <a:alpha val="0"/>
                </a:schemeClr>
              </a:gs>
              <a:gs pos="60000">
                <a:schemeClr val="tx1">
                  <a:alpha val="8000"/>
                </a:schemeClr>
              </a:gs>
              <a:gs pos="61000">
                <a:schemeClr val="tx1">
                  <a:alpha val="13000"/>
                </a:schemeClr>
              </a:gs>
              <a:gs pos="100000">
                <a:schemeClr val="tx1">
                  <a:alpha val="0"/>
                </a:schemeClr>
              </a:gs>
            </a:gsLst>
            <a:lin ang="5400000" scaled="0"/>
          </a:gradFill>
          <a:ln>
            <a:noFill/>
          </a:ln>
          <a:effectLst>
            <a:outerShdw blurRad="139700" dist="50800" dir="540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0" name="Title Placeholder 19"/>
          <p:cNvSpPr>
            <a:spLocks noGrp="1"/>
          </p:cNvSpPr>
          <p:nvPr>
            <p:ph type="title"/>
          </p:nvPr>
        </p:nvSpPr>
        <p:spPr>
          <a:xfrm>
            <a:off x="0" y="0"/>
            <a:ext cx="7524750" cy="609600"/>
          </a:xfrm>
          <a:prstGeom prst="rect">
            <a:avLst/>
          </a:prstGeom>
        </p:spPr>
        <p:txBody>
          <a:bodyPr vert="horz" wrap="square" lIns="180000" tIns="0" rIns="90000" bIns="0" rtlCol="0" anchor="ctr" anchorCtr="0">
            <a:noAutofit/>
            <a:scene3d>
              <a:camera prst="orthographicFront"/>
              <a:lightRig rig="threePt" dir="t">
                <a:rot lat="0" lon="0" rev="2700000"/>
              </a:lightRig>
            </a:scene3d>
            <a:sp3d contourW="19050" prstMaterial="dkEdge">
              <a:bevelT w="19050" h="12700"/>
              <a:contourClr>
                <a:schemeClr val="bg1">
                  <a:lumMod val="85000"/>
                  <a:lumOff val="15000"/>
                </a:schemeClr>
              </a:contourClr>
            </a:sp3d>
          </a:bodyPr>
          <a:lstStyle/>
          <a:p>
            <a:pPr lvl="0" fontAlgn="base">
              <a:spcAft>
                <a:spcPct val="0"/>
              </a:spcAft>
            </a:pPr>
            <a:r>
              <a:rPr lang="en-US" dirty="0" smtClean="0"/>
              <a:t>Click to edit title</a:t>
            </a:r>
            <a:endParaRPr lang="bg-BG" dirty="0"/>
          </a:p>
        </p:txBody>
      </p:sp>
      <p:pic>
        <p:nvPicPr>
          <p:cNvPr id="5" name="Picture 5" descr="D:\Siggraph-2013-logo.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21113" y="12329"/>
            <a:ext cx="1587390" cy="6200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28510"/>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7" r:id="rId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p:txStyles>
    <p:titleStyle>
      <a:lvl1pPr marL="0" algn="l" rtl="0" eaLnBrk="1" latinLnBrk="0" hangingPunct="1">
        <a:spcBef>
          <a:spcPct val="0"/>
        </a:spcBef>
        <a:buFont typeface="Arial" pitchFamily="34" charset="0"/>
        <a:buNone/>
        <a:defRPr kumimoji="0" lang="bg-BG" sz="3600" b="1" kern="1200" dirty="0">
          <a:ln w="6350">
            <a:noFill/>
          </a:ln>
          <a:solidFill>
            <a:srgbClr val="FFC000"/>
          </a:solidFill>
          <a:effectLst>
            <a:outerShdw blurRad="50800" dist="38100" dir="2700000" algn="tl" rotWithShape="0">
              <a:srgbClr val="000000">
                <a:alpha val="30000"/>
              </a:srgbClr>
            </a:outerShdw>
          </a:effectLst>
          <a:latin typeface="Calibri" pitchFamily="34" charset="0"/>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225291"/>
      </p:ext>
    </p:extLst>
  </p:cSld>
  <p:clrMap bg1="dk1" tx1="lt1" bg2="dk2" tx2="lt2" accent1="accent1" accent2="accent2" accent3="accent3" accent4="accent4" accent5="accent5" accent6="accent6" hlink="hlink" folHlink="folHlink"/>
  <p:sldLayoutIdLst>
    <p:sldLayoutId id="2147483745" r:id="rId1"/>
    <p:sldLayoutId id="2147483746" r:id="rId2"/>
  </p:sldLayoutIdLst>
  <p:timing>
    <p:tnLst>
      <p:par>
        <p:cTn id="1" dur="indefinite" restart="never" nodeType="tmRoot"/>
      </p:par>
    </p:tnLst>
  </p:timing>
  <p:hf sldNum="0" hdr="0"/>
  <p:txStyles>
    <p:titleStyle>
      <a:lvl1pPr marL="0" algn="l" rtl="0" eaLnBrk="1" latinLnBrk="0" hangingPunct="1">
        <a:spcBef>
          <a:spcPct val="0"/>
        </a:spcBef>
        <a:buFont typeface="Arial" pitchFamily="34" charset="0"/>
        <a:buNone/>
        <a:defRPr kumimoji="0" sz="3600" b="1" kern="1200">
          <a:ln w="6350">
            <a:noFill/>
          </a:ln>
          <a:solidFill>
            <a:srgbClr val="FFC000"/>
          </a:soli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60.png"/><Relationship Id="rId5" Type="http://schemas.openxmlformats.org/officeDocument/2006/relationships/image" Target="../media/image651.png"/><Relationship Id="rId4" Type="http://schemas.openxmlformats.org/officeDocument/2006/relationships/image" Target="../media/image640.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1.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0.png"/><Relationship Id="rId9" Type="http://schemas.openxmlformats.org/officeDocument/2006/relationships/image" Target="../media/image16.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5.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12.xml"/><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1.png"/><Relationship Id="rId7" Type="http://schemas.openxmlformats.org/officeDocument/2006/relationships/image" Target="../media/image42.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32.png"/><Relationship Id="rId5" Type="http://schemas.openxmlformats.org/officeDocument/2006/relationships/image" Target="../media/image40.png"/><Relationship Id="rId10" Type="http://schemas.openxmlformats.org/officeDocument/2006/relationships/image" Target="../media/image45.png"/><Relationship Id="rId9" Type="http://schemas.openxmlformats.org/officeDocument/2006/relationships/image" Target="../media/image44.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iliyan.com/publications/VertexMergin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www.smallvcm.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image" Target="../media/image59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80.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10.png"/></Relationships>
</file>

<file path=ppt/slides/_rels/slide8.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60.png"/><Relationship Id="rId5" Type="http://schemas.openxmlformats.org/officeDocument/2006/relationships/image" Target="../media/image651.png"/><Relationship Id="rId4" Type="http://schemas.openxmlformats.org/officeDocument/2006/relationships/image" Target="../media/image640.png"/></Relationships>
</file>

<file path=ppt/slides/_rels/slide9.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60.png"/><Relationship Id="rId5" Type="http://schemas.openxmlformats.org/officeDocument/2006/relationships/image" Target="../media/image651.png"/><Relationship Id="rId4" Type="http://schemas.openxmlformats.org/officeDocument/2006/relationships/image" Target="../media/image6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9552" y="2379502"/>
            <a:ext cx="8064896" cy="2273634"/>
          </a:xfrm>
        </p:spPr>
        <p:txBody>
          <a:bodyPr/>
          <a:lstStyle/>
          <a:p>
            <a:r>
              <a:rPr lang="en-US" dirty="0"/>
              <a:t>Vertex Connection and Merging</a:t>
            </a:r>
            <a:br>
              <a:rPr lang="en-US" dirty="0"/>
            </a:br>
            <a:r>
              <a:rPr lang="en-US" sz="2800" i="1" dirty="0" smtClean="0"/>
              <a:t>Combining photon </a:t>
            </a:r>
            <a:r>
              <a:rPr lang="en-US" sz="2800" i="1" dirty="0"/>
              <a:t>mapping </a:t>
            </a:r>
            <a:r>
              <a:rPr lang="en-US" sz="2800" i="1" dirty="0" smtClean="0"/>
              <a:t/>
            </a:r>
            <a:br>
              <a:rPr lang="en-US" sz="2800" i="1" dirty="0" smtClean="0"/>
            </a:br>
            <a:r>
              <a:rPr lang="en-US" sz="2800" i="1" dirty="0" smtClean="0"/>
              <a:t>and </a:t>
            </a:r>
            <a:r>
              <a:rPr lang="en-US" sz="2800" i="1" dirty="0"/>
              <a:t>bidirectional path tracing</a:t>
            </a:r>
          </a:p>
        </p:txBody>
      </p:sp>
      <p:sp>
        <p:nvSpPr>
          <p:cNvPr id="7" name="Text Placeholder 6"/>
          <p:cNvSpPr>
            <a:spLocks noGrp="1"/>
          </p:cNvSpPr>
          <p:nvPr>
            <p:ph type="body" sz="quarter" idx="11"/>
          </p:nvPr>
        </p:nvSpPr>
        <p:spPr>
          <a:xfrm>
            <a:off x="0" y="4809692"/>
            <a:ext cx="9144000" cy="1571636"/>
          </a:xfrm>
        </p:spPr>
        <p:txBody>
          <a:bodyPr/>
          <a:lstStyle/>
          <a:p>
            <a:r>
              <a:rPr lang="en-US" sz="3200" dirty="0" smtClean="0"/>
              <a:t>Iliyan Georgiev</a:t>
            </a:r>
          </a:p>
          <a:p>
            <a:r>
              <a:rPr lang="en-US" sz="2400" dirty="0" smtClean="0"/>
              <a:t>Saarland University</a:t>
            </a:r>
          </a:p>
        </p:txBody>
      </p:sp>
    </p:spTree>
    <p:extLst>
      <p:ext uri="{BB962C8B-B14F-4D97-AF65-F5344CB8AC3E}">
        <p14:creationId xmlns:p14="http://schemas.microsoft.com/office/powerpoint/2010/main" val="2367592637"/>
      </p:ext>
    </p:extLst>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p:transition spd="slow">
        <p:fade thruBlk="1"/>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Bidirectional MC path sampling</a:t>
            </a:r>
            <a:endParaRPr lang="en-GB" dirty="0"/>
          </a:p>
        </p:txBody>
      </p:sp>
      <p:grpSp>
        <p:nvGrpSpPr>
          <p:cNvPr id="4" name="Group 3"/>
          <p:cNvGrpSpPr/>
          <p:nvPr/>
        </p:nvGrpSpPr>
        <p:grpSpPr>
          <a:xfrm>
            <a:off x="2467888" y="1772816"/>
            <a:ext cx="4157884" cy="3418086"/>
            <a:chOff x="2467888" y="2097895"/>
            <a:chExt cx="4157884" cy="3418086"/>
          </a:xfrm>
        </p:grpSpPr>
        <p:sp>
          <p:nvSpPr>
            <p:cNvPr id="43" name="Rectangle 42"/>
            <p:cNvSpPr/>
            <p:nvPr/>
          </p:nvSpPr>
          <p:spPr>
            <a:xfrm>
              <a:off x="2467888" y="2148114"/>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3465373" y="5024152"/>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461720"/>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70082"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5906127" y="3691170"/>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80910"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3" name="Group 12"/>
            <p:cNvGrpSpPr/>
            <p:nvPr/>
          </p:nvGrpSpPr>
          <p:grpSpPr>
            <a:xfrm rot="774754">
              <a:off x="2594931" y="2819750"/>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5126964"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3925182"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p:cNvSpPr/>
                <p:nvPr/>
              </p:nvSpPr>
              <p:spPr>
                <a:xfrm>
                  <a:off x="5877129"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a:stretch>
                    <a:fillRect b="-106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056497"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68812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642988"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6"/>
                  <a:stretch>
                    <a:fillRect b="-10769"/>
                  </a:stretch>
                </a:blipFill>
              </p:spPr>
              <p:txBody>
                <a:bodyPr/>
                <a:lstStyle/>
                <a:p>
                  <a:r>
                    <a:rPr lang="en-GB">
                      <a:noFill/>
                    </a:rPr>
                    <a:t> </a:t>
                  </a:r>
                </a:p>
              </p:txBody>
            </p:sp>
          </mc:Fallback>
        </mc:AlternateContent>
      </p:grpSp>
      <p:grpSp>
        <p:nvGrpSpPr>
          <p:cNvPr id="66" name="Group 65"/>
          <p:cNvGrpSpPr/>
          <p:nvPr/>
        </p:nvGrpSpPr>
        <p:grpSpPr>
          <a:xfrm>
            <a:off x="2470078" y="1772816"/>
            <a:ext cx="4157884" cy="3418086"/>
            <a:chOff x="2467888" y="2097895"/>
            <a:chExt cx="4157884" cy="3418086"/>
          </a:xfrm>
        </p:grpSpPr>
        <p:sp>
          <p:nvSpPr>
            <p:cNvPr id="67" name="Rectangle 66"/>
            <p:cNvSpPr/>
            <p:nvPr/>
          </p:nvSpPr>
          <p:spPr>
            <a:xfrm>
              <a:off x="2467888" y="2148114"/>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p:nvPr/>
          </p:nvSpPr>
          <p:spPr>
            <a:xfrm>
              <a:off x="3465373" y="5024152"/>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4667155" y="2461720"/>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90" name="Straight Arrow Connector 89"/>
            <p:cNvCxnSpPr>
              <a:stCxn id="93" idx="1"/>
              <a:endCxn id="107"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5870082"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4" name="Sun 93"/>
            <p:cNvSpPr/>
            <p:nvPr/>
          </p:nvSpPr>
          <p:spPr>
            <a:xfrm rot="1134788">
              <a:off x="5906127" y="3691170"/>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97" name="Straight Arrow Connector 96"/>
            <p:cNvCxnSpPr>
              <a:stCxn id="112" idx="1"/>
              <a:endCxn id="98"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980910"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6" name="Group 105"/>
            <p:cNvGrpSpPr/>
            <p:nvPr/>
          </p:nvGrpSpPr>
          <p:grpSpPr>
            <a:xfrm rot="774754">
              <a:off x="2594931" y="2819750"/>
              <a:ext cx="410270" cy="298378"/>
              <a:chOff x="3192789" y="1005143"/>
              <a:chExt cx="785815" cy="571503"/>
            </a:xfrm>
          </p:grpSpPr>
          <p:sp>
            <p:nvSpPr>
              <p:cNvPr id="117" name="Isosceles Triangle 1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18" name="Rectangle 1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07" name="Oval 106"/>
            <p:cNvSpPr/>
            <p:nvPr/>
          </p:nvSpPr>
          <p:spPr>
            <a:xfrm>
              <a:off x="5126964"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11"/>
            <p:cNvSpPr/>
            <p:nvPr/>
          </p:nvSpPr>
          <p:spPr>
            <a:xfrm>
              <a:off x="3925182"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3" name="Rectangle 112"/>
                <p:cNvSpPr/>
                <p:nvPr/>
              </p:nvSpPr>
              <p:spPr>
                <a:xfrm>
                  <a:off x="5877129"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a:stretch>
                    <a:fillRect b="-106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Rectangle 113"/>
                <p:cNvSpPr/>
                <p:nvPr/>
              </p:nvSpPr>
              <p:spPr>
                <a:xfrm>
                  <a:off x="5056497"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Rectangle 114"/>
                <p:cNvSpPr/>
                <p:nvPr/>
              </p:nvSpPr>
              <p:spPr>
                <a:xfrm>
                  <a:off x="368812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15"/>
                <p:cNvSpPr/>
                <p:nvPr/>
              </p:nvSpPr>
              <p:spPr>
                <a:xfrm>
                  <a:off x="2642988"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6"/>
                  <a:stretch>
                    <a:fillRect b="-10769"/>
                  </a:stretch>
                </a:blipFill>
              </p:spPr>
              <p:txBody>
                <a:bodyPr/>
                <a:lstStyle/>
                <a:p>
                  <a:r>
                    <a:rPr lang="en-GB">
                      <a:noFill/>
                    </a:rPr>
                    <a:t> </a:t>
                  </a:r>
                </a:p>
              </p:txBody>
            </p:sp>
          </mc:Fallback>
        </mc:AlternateContent>
      </p:grpSp>
      <p:grpSp>
        <p:nvGrpSpPr>
          <p:cNvPr id="6" name="Group 5"/>
          <p:cNvGrpSpPr/>
          <p:nvPr/>
        </p:nvGrpSpPr>
        <p:grpSpPr>
          <a:xfrm>
            <a:off x="264666" y="5264160"/>
            <a:ext cx="8646904" cy="461666"/>
            <a:chOff x="264666" y="5264160"/>
            <a:chExt cx="8646904" cy="461666"/>
          </a:xfrm>
        </p:grpSpPr>
        <p:sp>
          <p:nvSpPr>
            <p:cNvPr id="119" name="TextBox 118"/>
            <p:cNvSpPr txBox="1"/>
            <p:nvPr/>
          </p:nvSpPr>
          <p:spPr>
            <a:xfrm>
              <a:off x="264666" y="5264160"/>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Bidirectional path tracing</a:t>
              </a:r>
              <a:endParaRPr lang="en-US" sz="2400" dirty="0">
                <a:effectLst>
                  <a:outerShdw blurRad="50800" dist="38100" dir="2700000" algn="tl" rotWithShape="0">
                    <a:prstClr val="black"/>
                  </a:outerShdw>
                </a:effectLst>
                <a:latin typeface="+mn-lt"/>
              </a:endParaRPr>
            </a:p>
          </p:txBody>
        </p:sp>
        <p:sp>
          <p:nvSpPr>
            <p:cNvPr id="127" name="TextBox 126"/>
            <p:cNvSpPr txBox="1"/>
            <p:nvPr/>
          </p:nvSpPr>
          <p:spPr>
            <a:xfrm>
              <a:off x="4753686" y="5264161"/>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Photon mapping</a:t>
              </a:r>
              <a:endParaRPr lang="en-US" sz="2400" dirty="0">
                <a:effectLst>
                  <a:outerShdw blurRad="50800" dist="38100" dir="2700000" algn="tl" rotWithShape="0">
                    <a:prstClr val="black"/>
                  </a:outerShdw>
                </a:effectLst>
                <a:latin typeface="+mn-lt"/>
              </a:endParaRPr>
            </a:p>
          </p:txBody>
        </p:sp>
      </p:grpSp>
      <p:grpSp>
        <p:nvGrpSpPr>
          <p:cNvPr id="47" name="Group 46"/>
          <p:cNvGrpSpPr/>
          <p:nvPr/>
        </p:nvGrpSpPr>
        <p:grpSpPr>
          <a:xfrm>
            <a:off x="172483" y="970959"/>
            <a:ext cx="1222357" cy="495172"/>
            <a:chOff x="611560" y="1244064"/>
            <a:chExt cx="1222357" cy="495172"/>
          </a:xfrm>
        </p:grpSpPr>
        <p:sp>
          <p:nvSpPr>
            <p:cNvPr id="50" name="Oval 49"/>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50"/>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2" name="TextBox 51"/>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53" name="TextBox 52"/>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spTree>
    <p:extLst>
      <p:ext uri="{BB962C8B-B14F-4D97-AF65-F5344CB8AC3E}">
        <p14:creationId xmlns:p14="http://schemas.microsoft.com/office/powerpoint/2010/main" val="995238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1300" fill="hold"/>
                                        <p:tgtEl>
                                          <p:spTgt spid="4"/>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2.22222E-6 -2.96296E-6 L -0.24132 -2.96296E-6 " pathEditMode="relative" rAng="0" ptsTypes="AA">
                                      <p:cBhvr>
                                        <p:cTn id="8" dur="1300" fill="hold"/>
                                        <p:tgtEl>
                                          <p:spTgt spid="66"/>
                                        </p:tgtEl>
                                        <p:attrNameLst>
                                          <p:attrName>ppt_x</p:attrName>
                                          <p:attrName>ppt_y</p:attrName>
                                        </p:attrNameLst>
                                      </p:cBhvr>
                                      <p:rCtr x="-12066" y="0"/>
                                    </p:animMotion>
                                  </p:childTnLst>
                                </p:cTn>
                              </p:par>
                            </p:childTnLst>
                          </p:cTn>
                        </p:par>
                        <p:par>
                          <p:cTn id="9" fill="hold">
                            <p:stCondLst>
                              <p:cond delay="13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4753686" y="5264160"/>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Photon mapping</a:t>
            </a:r>
            <a:endParaRPr lang="en-US" sz="2400" dirty="0">
              <a:effectLst>
                <a:outerShdw blurRad="50800" dist="38100" dir="2700000" algn="tl" rotWithShape="0">
                  <a:prstClr val="black"/>
                </a:outerShdw>
              </a:effectLst>
              <a:latin typeface="+mn-lt"/>
            </a:endParaRPr>
          </a:p>
        </p:txBody>
      </p:sp>
      <p:sp>
        <p:nvSpPr>
          <p:cNvPr id="128" name="TextBox 127"/>
          <p:cNvSpPr txBox="1"/>
          <p:nvPr/>
        </p:nvSpPr>
        <p:spPr>
          <a:xfrm>
            <a:off x="26466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126" name="TextBox 125"/>
          <p:cNvSpPr txBox="1"/>
          <p:nvPr/>
        </p:nvSpPr>
        <p:spPr>
          <a:xfrm>
            <a:off x="475368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5"/>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dirty="0"/>
              <a:t>Bidirectional MC path sampling</a:t>
            </a:r>
            <a:endParaRPr lang="en-GB" dirty="0"/>
          </a:p>
        </p:txBody>
      </p:sp>
      <p:sp>
        <p:nvSpPr>
          <p:cNvPr id="43" name="Rectangle 42"/>
          <p:cNvSpPr/>
          <p:nvPr/>
        </p:nvSpPr>
        <p:spPr>
          <a:xfrm>
            <a:off x="264666" y="1823035"/>
            <a:ext cx="4157884" cy="3367867"/>
          </a:xfrm>
          <a:prstGeom prst="rect">
            <a:avLst/>
          </a:prstGeom>
          <a:solidFill>
            <a:schemeClr val="tx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1262151"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3"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2"/>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3" name="Group 12"/>
          <p:cNvGrpSpPr/>
          <p:nvPr/>
        </p:nvGrpSpPr>
        <p:grpSpPr>
          <a:xfrm rot="774754">
            <a:off x="391709"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p:cNvSpPr/>
              <p:nvPr/>
            </p:nvSpPr>
            <p:spPr>
              <a:xfrm>
                <a:off x="3673907" y="2996178"/>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3673907" y="2996178"/>
                <a:ext cx="501676" cy="400110"/>
              </a:xfrm>
              <a:prstGeom prst="rect">
                <a:avLst/>
              </a:prstGeom>
              <a:blipFill rotWithShape="1">
                <a:blip r:embed="rId3"/>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853275" y="1772816"/>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2853275" y="1772816"/>
                <a:ext cx="495713" cy="400110"/>
              </a:xfrm>
              <a:prstGeom prst="rect">
                <a:avLst/>
              </a:prstGeom>
              <a:blipFill rotWithShape="1">
                <a:blip r:embed="rId4"/>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84902" y="472451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1484902" y="4724510"/>
                <a:ext cx="501676" cy="400110"/>
              </a:xfrm>
              <a:prstGeom prst="rect">
                <a:avLst/>
              </a:prstGeom>
              <a:blipFill rotWithShape="1">
                <a:blip r:embed="rId5"/>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33416" y="2819837"/>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433416" y="2819837"/>
                <a:ext cx="511999" cy="400110"/>
              </a:xfrm>
              <a:prstGeom prst="rect">
                <a:avLst/>
              </a:prstGeom>
              <a:blipFill rotWithShape="1">
                <a:blip r:embed="rId6"/>
                <a:stretch>
                  <a:fillRect b="-10769"/>
                </a:stretch>
              </a:blipFill>
            </p:spPr>
            <p:txBody>
              <a:bodyPr/>
              <a:lstStyle/>
              <a:p>
                <a:r>
                  <a:rPr lang="en-US">
                    <a:noFill/>
                  </a:rPr>
                  <a:t> </a:t>
                </a:r>
              </a:p>
            </p:txBody>
          </p:sp>
        </mc:Fallback>
      </mc:AlternateContent>
      <p:cxnSp>
        <p:nvCxnSpPr>
          <p:cNvPr id="105" name="Straight Arrow Connector 104"/>
          <p:cNvCxnSpPr>
            <a:stCxn id="81" idx="3"/>
            <a:endCxn id="82" idx="7"/>
          </p:cNvCxnSpPr>
          <p:nvPr/>
        </p:nvCxnSpPr>
        <p:spPr>
          <a:xfrm flipH="1">
            <a:off x="632211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952953"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80" name="Group 79"/>
          <p:cNvGrpSpPr/>
          <p:nvPr/>
        </p:nvGrpSpPr>
        <p:grpSpPr>
          <a:xfrm rot="774754">
            <a:off x="4880729" y="2494671"/>
            <a:ext cx="410270" cy="298378"/>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8155880" y="2996178"/>
            <a:ext cx="508723" cy="496391"/>
            <a:chOff x="8118210" y="3321257"/>
            <a:chExt cx="508723" cy="496391"/>
          </a:xfrm>
        </p:grpSpPr>
        <p:sp>
          <p:nvSpPr>
            <p:cNvPr id="75" name="Oval 74"/>
            <p:cNvSpPr/>
            <p:nvPr/>
          </p:nvSpPr>
          <p:spPr>
            <a:xfrm>
              <a:off x="8118210"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3" name="Rectangle 82"/>
                <p:cNvSpPr/>
                <p:nvPr/>
              </p:nvSpPr>
              <p:spPr>
                <a:xfrm>
                  <a:off x="8125257"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a:stretch>
                    <a:fillRect b="-1060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1" name="PDF VC"/>
              <p:cNvSpPr/>
              <p:nvPr/>
            </p:nvSpPr>
            <p:spPr>
              <a:xfrm>
                <a:off x="995135" y="5817755"/>
                <a:ext cx="262680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1" name="PDF VC"/>
              <p:cNvSpPr>
                <a:spLocks noRot="1" noChangeAspect="1" noMove="1" noResize="1" noEditPoints="1" noAdjustHandles="1" noChangeArrowheads="1" noChangeShapeType="1" noTextEdit="1"/>
              </p:cNvSpPr>
              <p:nvPr/>
            </p:nvSpPr>
            <p:spPr>
              <a:xfrm>
                <a:off x="995135" y="5817755"/>
                <a:ext cx="2626809" cy="584775"/>
              </a:xfrm>
              <a:prstGeom prst="rect">
                <a:avLst/>
              </a:prstGeom>
              <a:blipFill rotWithShape="1">
                <a:blip r:embed="rId8"/>
                <a:stretch>
                  <a:fillRect b="-104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PDF VM 1"/>
              <p:cNvSpPr/>
              <p:nvPr/>
            </p:nvSpPr>
            <p:spPr>
              <a:xfrm>
                <a:off x="4796801" y="5819202"/>
                <a:ext cx="1070037" cy="33855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oMath>
                  </m:oMathPara>
                </a14:m>
                <a:endParaRPr lang="en-GB" sz="1600" b="1" dirty="0">
                  <a:solidFill>
                    <a:srgbClr val="FFC000"/>
                  </a:solidFill>
                </a:endParaRPr>
              </a:p>
            </p:txBody>
          </p:sp>
        </mc:Choice>
        <mc:Fallback xmlns="">
          <p:sp>
            <p:nvSpPr>
              <p:cNvPr id="125" name="PDF VM 1"/>
              <p:cNvSpPr>
                <a:spLocks noRot="1" noChangeAspect="1" noMove="1" noResize="1" noEditPoints="1" noAdjustHandles="1" noChangeArrowheads="1" noChangeShapeType="1" noTextEdit="1"/>
              </p:cNvSpPr>
              <p:nvPr/>
            </p:nvSpPr>
            <p:spPr>
              <a:xfrm>
                <a:off x="4796801" y="5819202"/>
                <a:ext cx="1070037" cy="338554"/>
              </a:xfrm>
              <a:prstGeom prst="rect">
                <a:avLst/>
              </a:prstGeom>
              <a:blipFill rotWithShape="1">
                <a:blip r:embed="rId9"/>
                <a:stretch>
                  <a:fillRect b="-10909"/>
                </a:stretch>
              </a:blipFill>
            </p:spPr>
            <p:txBody>
              <a:bodyPr/>
              <a:lstStyle/>
              <a:p>
                <a:r>
                  <a:rPr lang="en-US">
                    <a:noFill/>
                  </a:rPr>
                  <a:t> </a:t>
                </a:r>
              </a:p>
            </p:txBody>
          </p:sp>
        </mc:Fallback>
      </mc:AlternateContent>
      <p:sp>
        <p:nvSpPr>
          <p:cNvPr id="68" name="TextBox 67"/>
          <p:cNvSpPr txBox="1"/>
          <p:nvPr/>
        </p:nvSpPr>
        <p:spPr>
          <a:xfrm>
            <a:off x="264666" y="5264160"/>
            <a:ext cx="4157884" cy="461665"/>
          </a:xfrm>
          <a:prstGeom prst="rect">
            <a:avLst/>
          </a:prstGeom>
          <a:solidFill>
            <a:schemeClr val="tx1">
              <a:alpha val="20000"/>
            </a:schemeClr>
          </a:solidFill>
        </p:spPr>
        <p:txBody>
          <a:bodyPr wrap="square" rtlCol="0">
            <a:spAutoFit/>
          </a:bodyPr>
          <a:lstStyle/>
          <a:p>
            <a:pPr algn="ctr"/>
            <a:r>
              <a:rPr lang="en-US" sz="2400" dirty="0">
                <a:effectLst>
                  <a:outerShdw blurRad="50800" dist="38100" dir="2700000" algn="tl" rotWithShape="0">
                    <a:prstClr val="black"/>
                  </a:outerShdw>
                </a:effectLst>
                <a:latin typeface="+mn-lt"/>
              </a:rPr>
              <a:t>Bidirectional path tracing</a:t>
            </a:r>
          </a:p>
        </p:txBody>
      </p:sp>
      <p:sp>
        <p:nvSpPr>
          <p:cNvPr id="92" name="Oval 91"/>
          <p:cNvSpPr/>
          <p:nvPr/>
        </p:nvSpPr>
        <p:spPr>
          <a:xfrm>
            <a:off x="5831763" y="4559107"/>
            <a:ext cx="890076" cy="271220"/>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PDF VM 3"/>
              <p:cNvSpPr/>
              <p:nvPr/>
            </p:nvSpPr>
            <p:spPr>
              <a:xfrm>
                <a:off x="4796427" y="5819009"/>
                <a:ext cx="3903826"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r>
                      <a:rPr lang="en-US" sz="1600" b="0" i="1" smtClean="0">
                        <a:solidFill>
                          <a:srgbClr val="FFC000"/>
                        </a:solidFill>
                        <a:effectLst>
                          <a:outerShdw blurRad="38100" dist="25400" dir="2700000" algn="tl">
                            <a:srgbClr val="000000"/>
                          </a:outerShdw>
                        </a:effectLst>
                        <a:latin typeface="Cambria Math"/>
                      </a:rPr>
                      <m:t> </m:t>
                    </m:r>
                    <m:r>
                      <a:rPr lang="en-US" sz="1600" b="0" i="1" smtClean="0">
                        <a:solidFill>
                          <a:srgbClr val="FFC000"/>
                        </a:solidFill>
                        <a:effectLst>
                          <a:outerShdw blurRad="38100" dist="25400" dir="2700000" algn="tl">
                            <a:srgbClr val="000000"/>
                          </a:outerShdw>
                        </a:effectLst>
                        <a:latin typeface="Cambria Math"/>
                      </a:rPr>
                      <m:t>𝜋</m:t>
                    </m:r>
                    <m:sSup>
                      <m:sSupPr>
                        <m:ctrlPr>
                          <a:rPr lang="en-US" sz="1600" b="0" i="1" smtClean="0">
                            <a:solidFill>
                              <a:srgbClr val="FFC000"/>
                            </a:solidFill>
                            <a:effectLst>
                              <a:outerShdw blurRad="38100" dist="25400" dir="2700000" algn="tl">
                                <a:srgbClr val="000000"/>
                              </a:outerShdw>
                            </a:effectLst>
                            <a:latin typeface="Cambria Math"/>
                          </a:rPr>
                        </m:ctrlPr>
                      </m:sSupPr>
                      <m:e>
                        <m:r>
                          <a:rPr lang="en-US" sz="1600" b="0" i="1" smtClean="0">
                            <a:solidFill>
                              <a:srgbClr val="FFC000"/>
                            </a:solidFill>
                            <a:effectLst>
                              <a:outerShdw blurRad="38100" dist="25400" dir="2700000" algn="tl">
                                <a:srgbClr val="000000"/>
                              </a:outerShdw>
                            </a:effectLst>
                            <a:latin typeface="Cambria Math"/>
                          </a:rPr>
                          <m:t>𝑟</m:t>
                        </m:r>
                      </m:e>
                      <m:sup>
                        <m:r>
                          <a:rPr lang="en-US" sz="1600" b="0" i="1" smtClean="0">
                            <a:solidFill>
                              <a:srgbClr val="FFC000"/>
                            </a:solidFill>
                            <a:effectLst>
                              <a:outerShdw blurRad="38100" dist="25400" dir="2700000" algn="tl">
                                <a:srgbClr val="000000"/>
                              </a:outerShdw>
                            </a:effectLst>
                            <a:latin typeface="Cambria Math"/>
                          </a:rPr>
                          <m:t>2</m:t>
                        </m:r>
                      </m:sup>
                    </m:sSup>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70" name="PDF VM 3"/>
              <p:cNvSpPr>
                <a:spLocks noRot="1" noChangeAspect="1" noMove="1" noResize="1" noEditPoints="1" noAdjustHandles="1" noChangeArrowheads="1" noChangeShapeType="1" noTextEdit="1"/>
              </p:cNvSpPr>
              <p:nvPr/>
            </p:nvSpPr>
            <p:spPr>
              <a:xfrm>
                <a:off x="4796427" y="5819009"/>
                <a:ext cx="3903826" cy="584775"/>
              </a:xfrm>
              <a:prstGeom prst="rect">
                <a:avLst/>
              </a:prstGeom>
              <a:blipFill rotWithShape="1">
                <a:blip r:embed="rId10"/>
                <a:stretch>
                  <a:fillRect b="-10526"/>
                </a:stretch>
              </a:blipFill>
            </p:spPr>
            <p:txBody>
              <a:bodyPr/>
              <a:lstStyle/>
              <a:p>
                <a:r>
                  <a:rPr lang="en-US">
                    <a:noFill/>
                  </a:rPr>
                  <a:t> </a:t>
                </a:r>
              </a:p>
            </p:txBody>
          </p:sp>
        </mc:Fallback>
      </mc:AlternateContent>
      <p:cxnSp>
        <p:nvCxnSpPr>
          <p:cNvPr id="77" name="Straight Arrow Connector 76"/>
          <p:cNvCxnSpPr>
            <a:stCxn id="81" idx="3"/>
            <a:endCxn id="91" idx="7"/>
          </p:cNvCxnSpPr>
          <p:nvPr/>
        </p:nvCxnSpPr>
        <p:spPr>
          <a:xfrm flipH="1">
            <a:off x="6595814" y="2311512"/>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4928786" y="2802602"/>
            <a:ext cx="511999" cy="417345"/>
            <a:chOff x="4891116" y="3127681"/>
            <a:chExt cx="511999" cy="417345"/>
          </a:xfrm>
        </p:grpSpPr>
        <mc:AlternateContent xmlns:mc="http://schemas.openxmlformats.org/markup-compatibility/2006" xmlns:a14="http://schemas.microsoft.com/office/drawing/2010/main">
          <mc:Choice Requires="a14">
            <p:sp>
              <p:nvSpPr>
                <p:cNvPr id="86" name="Rectangle 85"/>
                <p:cNvSpPr/>
                <p:nvPr/>
              </p:nvSpPr>
              <p:spPr>
                <a:xfrm>
                  <a:off x="4891116"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1"/>
                  <a:stretch>
                    <a:fillRect b="-10769"/>
                  </a:stretch>
                </a:blipFill>
              </p:spPr>
              <p:txBody>
                <a:bodyPr/>
                <a:lstStyle/>
                <a:p>
                  <a:r>
                    <a:rPr lang="en-US">
                      <a:noFill/>
                    </a:rPr>
                    <a:t> </a:t>
                  </a:r>
                </a:p>
              </p:txBody>
            </p:sp>
          </mc:Fallback>
        </mc:AlternateContent>
        <p:sp>
          <p:nvSpPr>
            <p:cNvPr id="79" name="Oval 78"/>
            <p:cNvSpPr/>
            <p:nvPr/>
          </p:nvSpPr>
          <p:spPr>
            <a:xfrm>
              <a:off x="5229038"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0" name="Group 99"/>
          <p:cNvGrpSpPr/>
          <p:nvPr/>
        </p:nvGrpSpPr>
        <p:grpSpPr>
          <a:xfrm>
            <a:off x="7342295" y="1772816"/>
            <a:ext cx="495713" cy="557764"/>
            <a:chOff x="7304625" y="2097895"/>
            <a:chExt cx="495713" cy="557764"/>
          </a:xfrm>
        </p:grpSpPr>
        <mc:AlternateContent xmlns:mc="http://schemas.openxmlformats.org/markup-compatibility/2006" xmlns:a14="http://schemas.microsoft.com/office/drawing/2010/main">
          <mc:Choice Requires="a14">
            <p:sp>
              <p:nvSpPr>
                <p:cNvPr id="84" name="Rectangle 83"/>
                <p:cNvSpPr/>
                <p:nvPr/>
              </p:nvSpPr>
              <p:spPr>
                <a:xfrm>
                  <a:off x="7304625"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2"/>
                  <a:stretch>
                    <a:fillRect b="-9231"/>
                  </a:stretch>
                </a:blipFill>
              </p:spPr>
              <p:txBody>
                <a:bodyPr/>
                <a:lstStyle/>
                <a:p>
                  <a:r>
                    <a:rPr lang="en-US">
                      <a:noFill/>
                    </a:rPr>
                    <a:t> </a:t>
                  </a:r>
                </a:p>
              </p:txBody>
            </p:sp>
          </mc:Fallback>
        </mc:AlternateContent>
        <p:sp>
          <p:nvSpPr>
            <p:cNvPr id="81" name="Oval 80"/>
            <p:cNvSpPr/>
            <p:nvPr/>
          </p:nvSpPr>
          <p:spPr>
            <a:xfrm>
              <a:off x="7375092"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3" name="Group 102"/>
          <p:cNvGrpSpPr/>
          <p:nvPr/>
        </p:nvGrpSpPr>
        <p:grpSpPr>
          <a:xfrm>
            <a:off x="5973922" y="4629901"/>
            <a:ext cx="501676" cy="494719"/>
            <a:chOff x="5936252" y="4954980"/>
            <a:chExt cx="501676" cy="494719"/>
          </a:xfrm>
        </p:grpSpPr>
        <mc:AlternateContent xmlns:mc="http://schemas.openxmlformats.org/markup-compatibility/2006" xmlns:a14="http://schemas.microsoft.com/office/drawing/2010/main">
          <mc:Choice Requires="a14">
            <p:sp>
              <p:nvSpPr>
                <p:cNvPr id="85" name="Rectangle 84"/>
                <p:cNvSpPr/>
                <p:nvPr/>
              </p:nvSpPr>
              <p:spPr>
                <a:xfrm>
                  <a:off x="5936252"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3"/>
                  <a:stretch>
                    <a:fillRect b="-9091"/>
                  </a:stretch>
                </a:blipFill>
              </p:spPr>
              <p:txBody>
                <a:bodyPr/>
                <a:lstStyle/>
                <a:p>
                  <a:r>
                    <a:rPr lang="en-US">
                      <a:noFill/>
                    </a:rPr>
                    <a:t> </a:t>
                  </a:r>
                </a:p>
              </p:txBody>
            </p:sp>
          </mc:Fallback>
        </mc:AlternateContent>
        <p:sp>
          <p:nvSpPr>
            <p:cNvPr id="82" name="Oval 81"/>
            <p:cNvSpPr/>
            <p:nvPr/>
          </p:nvSpPr>
          <p:spPr>
            <a:xfrm>
              <a:off x="6173310"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10" name="r"/>
          <p:cNvGrpSpPr/>
          <p:nvPr/>
        </p:nvGrpSpPr>
        <p:grpSpPr>
          <a:xfrm>
            <a:off x="5832674" y="4247279"/>
            <a:ext cx="444130" cy="449535"/>
            <a:chOff x="5795004" y="4572358"/>
            <a:chExt cx="444130" cy="449535"/>
          </a:xfrm>
        </p:grpSpPr>
        <mc:AlternateContent xmlns:mc="http://schemas.openxmlformats.org/markup-compatibility/2006" xmlns:a14="http://schemas.microsoft.com/office/drawing/2010/main">
          <mc:Choice Requires="a14">
            <p:sp>
              <p:nvSpPr>
                <p:cNvPr id="108" name="Rectangle 107"/>
                <p:cNvSpPr/>
                <p:nvPr/>
              </p:nvSpPr>
              <p:spPr>
                <a:xfrm>
                  <a:off x="5796736" y="4572358"/>
                  <a:ext cx="3826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effectLst>
                              <a:outerShdw blurRad="38100" dist="25400" dir="2700000" algn="tl">
                                <a:srgbClr val="000000"/>
                              </a:outerShdw>
                            </a:effectLst>
                            <a:latin typeface="Cambria Math"/>
                          </a:rPr>
                          <m:t>𝑟</m:t>
                        </m:r>
                      </m:oMath>
                    </m:oMathPara>
                  </a14:m>
                  <a:endParaRPr lang="en-GB" sz="2000" dirty="0"/>
                </a:p>
              </p:txBody>
            </p:sp>
          </mc:Choice>
          <mc:Fallback xmlns="">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4"/>
                  <a:stretch>
                    <a:fillRect/>
                  </a:stretch>
                </a:blipFill>
              </p:spPr>
              <p:txBody>
                <a:bodyPr/>
                <a:lstStyle/>
                <a:p>
                  <a:r>
                    <a:rPr lang="en-US">
                      <a:noFill/>
                    </a:rPr>
                    <a:t> </a:t>
                  </a:r>
                </a:p>
              </p:txBody>
            </p:sp>
          </mc:Fallback>
        </mc:AlternateContent>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mc:AlternateContent xmlns:mc="http://schemas.openxmlformats.org/markup-compatibility/2006" xmlns:a14="http://schemas.microsoft.com/office/drawing/2010/main">
        <mc:Choice Requires="a14">
          <p:sp>
            <p:nvSpPr>
              <p:cNvPr id="90" name="PDF VM 4"/>
              <p:cNvSpPr/>
              <p:nvPr/>
            </p:nvSpPr>
            <p:spPr>
              <a:xfrm>
                <a:off x="4795839" y="5817755"/>
                <a:ext cx="4140942"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smtClean="0">
                    <a:solidFill>
                      <a:srgbClr val="FF7979"/>
                    </a:solidFill>
                    <a:effectLst>
                      <a:outerShdw blurRad="38100" dist="25400" dir="2700000" algn="tl">
                        <a:srgbClr val="000000"/>
                      </a:outerShdw>
                    </a:effectLst>
                  </a:rPr>
                  <a:t> </a:t>
                </a:r>
                <a14:m>
                  <m:oMath xmlns:m="http://schemas.openxmlformats.org/officeDocument/2006/math">
                    <m:r>
                      <a:rPr lang="en-US" sz="1600" b="0" i="1" smtClean="0">
                        <a:solidFill>
                          <a:srgbClr val="FFC000"/>
                        </a:solidFill>
                        <a:effectLst>
                          <a:outerShdw blurRad="38100" dist="25400" dir="2700000" algn="tl">
                            <a:srgbClr val="000000"/>
                          </a:outerShdw>
                        </a:effectLst>
                        <a:latin typeface="Cambria Math"/>
                      </a:rPr>
                      <m:t>𝑃</m:t>
                    </m:r>
                    <m:d>
                      <m:dPr>
                        <m:ctrlPr>
                          <a:rPr lang="en-US" sz="1600" i="1">
                            <a:solidFill>
                              <a:srgbClr val="FFC000"/>
                            </a:solidFill>
                            <a:effectLst>
                              <a:outerShdw blurRad="38100" dist="25400" dir="2700000" algn="tl">
                                <a:srgbClr val="000000"/>
                              </a:outerShdw>
                            </a:effectLst>
                            <a:latin typeface="Cambria Math"/>
                          </a:rPr>
                        </m:ctrlPr>
                      </m:dPr>
                      <m:e>
                        <m:r>
                          <a:rPr lang="en-US" sz="1600" i="1">
                            <a:solidFill>
                              <a:srgbClr val="FFC000"/>
                            </a:solidFill>
                            <a:effectLst>
                              <a:outerShdw blurRad="38100" dist="25400" dir="2700000" algn="tl">
                                <a:srgbClr val="000000"/>
                              </a:outerShdw>
                            </a:effectLst>
                            <a:latin typeface="Cambria Math"/>
                          </a:rPr>
                          <m:t>|</m:t>
                        </m:r>
                        <m:d>
                          <m:dPr>
                            <m:begChr m:val="|"/>
                            <m:endChr m:val="|"/>
                            <m:ctrlPr>
                              <a:rPr lang="en-US" sz="1600" i="1">
                                <a:solidFill>
                                  <a:srgbClr val="FFC000"/>
                                </a:solidFill>
                                <a:effectLst>
                                  <a:outerShdw blurRad="38100" dist="25400" dir="2700000" algn="tl">
                                    <a:srgbClr val="000000"/>
                                  </a:outerShdw>
                                </a:effectLst>
                                <a:latin typeface="Cambria Math"/>
                              </a:rPr>
                            </m:ctrlPr>
                          </m:dPr>
                          <m:e>
                            <m:sSub>
                              <m:sSubPr>
                                <m:ctrlPr>
                                  <a:rPr lang="en-US" sz="1600" i="1">
                                    <a:solidFill>
                                      <a:srgbClr val="FFC000"/>
                                    </a:solidFill>
                                    <a:effectLst>
                                      <a:outerShdw blurRad="38100" dist="25400" dir="2700000" algn="tl">
                                        <a:srgbClr val="000000"/>
                                      </a:outerShdw>
                                    </a:effectLst>
                                    <a:latin typeface="Cambria Math"/>
                                  </a:rPr>
                                </m:ctrlPr>
                              </m:sSub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Sub>
                            <m:r>
                              <a:rPr lang="en-US" sz="1600" i="1">
                                <a:solidFill>
                                  <a:srgbClr val="FFC000"/>
                                </a:solidFill>
                                <a:effectLst>
                                  <a:outerShdw blurRad="38100" dist="25400" dir="2700000" algn="tl">
                                    <a:srgbClr val="000000"/>
                                  </a:outerShdw>
                                </a:effectLst>
                                <a:latin typeface="Cambria Math"/>
                              </a:rPr>
                              <m:t>−</m:t>
                            </m:r>
                            <m:sSubSup>
                              <m:sSubSupPr>
                                <m:ctrlPr>
                                  <a:rPr lang="en-US" sz="1600" i="1">
                                    <a:solidFill>
                                      <a:srgbClr val="FFC000"/>
                                    </a:solidFill>
                                    <a:effectLst>
                                      <a:outerShdw blurRad="38100" dist="25400" dir="2700000" algn="tl">
                                        <a:srgbClr val="000000"/>
                                      </a:outerShdw>
                                    </a:effectLst>
                                    <a:latin typeface="Cambria Math"/>
                                  </a:rPr>
                                </m:ctrlPr>
                              </m:sSubSup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up>
                                <m:r>
                                  <a:rPr lang="en-US" sz="1600" i="1">
                                    <a:solidFill>
                                      <a:srgbClr val="FFC000"/>
                                    </a:solidFill>
                                    <a:effectLst>
                                      <a:outerShdw blurRad="38100" dist="25400" dir="2700000" algn="tl">
                                        <a:srgbClr val="000000"/>
                                      </a:outerShdw>
                                    </a:effectLst>
                                    <a:latin typeface="Cambria Math"/>
                                  </a:rPr>
                                  <m:t>∗</m:t>
                                </m:r>
                              </m:sup>
                            </m:sSubSup>
                          </m:e>
                        </m:d>
                        <m:r>
                          <a:rPr lang="en-US" sz="1600" i="1">
                            <a:solidFill>
                              <a:srgbClr val="FFC000"/>
                            </a:solidFill>
                            <a:effectLst>
                              <a:outerShdw blurRad="38100" dist="25400" dir="2700000" algn="tl">
                                <a:srgbClr val="000000"/>
                              </a:outerShdw>
                            </a:effectLst>
                            <a:latin typeface="Cambria Math"/>
                          </a:rPr>
                          <m:t>|</m:t>
                        </m:r>
                        <m:r>
                          <a:rPr lang="en-US" sz="1600" b="0" i="1" smtClean="0">
                            <a:solidFill>
                              <a:srgbClr val="FFC000"/>
                            </a:solidFill>
                            <a:effectLst>
                              <a:outerShdw blurRad="38100" dist="25400" dir="2700000" algn="tl">
                                <a:srgbClr val="000000"/>
                              </a:outerShdw>
                            </a:effectLst>
                            <a:latin typeface="Cambria Math"/>
                          </a:rPr>
                          <m:t>&lt;</m:t>
                        </m:r>
                        <m:r>
                          <a:rPr lang="en-US" sz="1600" b="0" i="1" smtClean="0">
                            <a:solidFill>
                              <a:srgbClr val="FFC000"/>
                            </a:solidFill>
                            <a:effectLst>
                              <a:outerShdw blurRad="38100" dist="25400" dir="2700000" algn="tl">
                                <a:srgbClr val="000000"/>
                              </a:outerShdw>
                            </a:effectLst>
                            <a:latin typeface="Cambria Math"/>
                          </a:rPr>
                          <m:t>𝑟</m:t>
                        </m:r>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90" name="PDF VM 4"/>
              <p:cNvSpPr>
                <a:spLocks noRot="1" noChangeAspect="1" noMove="1" noResize="1" noEditPoints="1" noAdjustHandles="1" noChangeArrowheads="1" noChangeShapeType="1" noTextEdit="1"/>
              </p:cNvSpPr>
              <p:nvPr/>
            </p:nvSpPr>
            <p:spPr>
              <a:xfrm>
                <a:off x="4795839" y="5817755"/>
                <a:ext cx="4140942" cy="584775"/>
              </a:xfrm>
              <a:prstGeom prst="rect">
                <a:avLst/>
              </a:prstGeom>
              <a:blipFill rotWithShape="1">
                <a:blip r:embed="rId15"/>
                <a:stretch>
                  <a:fillRect b="-10417"/>
                </a:stretch>
              </a:blipFill>
            </p:spPr>
            <p:txBody>
              <a:bodyPr/>
              <a:lstStyle/>
              <a:p>
                <a:r>
                  <a:rPr lang="en-US">
                    <a:noFill/>
                  </a:rPr>
                  <a:t> </a:t>
                </a:r>
              </a:p>
            </p:txBody>
          </p:sp>
        </mc:Fallback>
      </mc:AlternateContent>
      <p:grpSp>
        <p:nvGrpSpPr>
          <p:cNvPr id="101" name="Group 100"/>
          <p:cNvGrpSpPr/>
          <p:nvPr/>
        </p:nvGrpSpPr>
        <p:grpSpPr>
          <a:xfrm>
            <a:off x="6376744" y="4629615"/>
            <a:ext cx="501676" cy="495005"/>
            <a:chOff x="6339074" y="4954694"/>
            <a:chExt cx="501676" cy="495005"/>
          </a:xfrm>
        </p:grpSpPr>
        <p:sp>
          <p:nvSpPr>
            <p:cNvPr id="91" name="Oval 90"/>
            <p:cNvSpPr/>
            <p:nvPr/>
          </p:nvSpPr>
          <p:spPr>
            <a:xfrm>
              <a:off x="6447006" y="495469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5" name="Rectangle 94"/>
                <p:cNvSpPr/>
                <p:nvPr/>
              </p:nvSpPr>
              <p:spPr>
                <a:xfrm>
                  <a:off x="633907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6"/>
                  <a:stretch>
                    <a:fillRect b="-10606"/>
                  </a:stretch>
                </a:blipFill>
              </p:spPr>
              <p:txBody>
                <a:bodyPr/>
                <a:lstStyle/>
                <a:p>
                  <a:r>
                    <a:rPr lang="en-US">
                      <a:noFill/>
                    </a:rPr>
                    <a:t> </a:t>
                  </a:r>
                </a:p>
              </p:txBody>
            </p:sp>
          </mc:Fallback>
        </mc:AlternateContent>
      </p:grpSp>
      <p:sp>
        <p:nvSpPr>
          <p:cNvPr id="87" name="Vertex merging"/>
          <p:cNvSpPr txBox="1"/>
          <p:nvPr/>
        </p:nvSpPr>
        <p:spPr>
          <a:xfrm>
            <a:off x="4753686" y="5264159"/>
            <a:ext cx="4157884" cy="461665"/>
          </a:xfrm>
          <a:prstGeom prst="rect">
            <a:avLst/>
          </a:prstGeom>
          <a:solidFill>
            <a:schemeClr val="tx1">
              <a:alpha val="20000"/>
            </a:schemeClr>
          </a:solidFill>
        </p:spPr>
        <p:txBody>
          <a:bodyPr wrap="square" rtlCol="0">
            <a:spAutoFit/>
          </a:bodyPr>
          <a:lstStyle/>
          <a:p>
            <a:pPr algn="ctr"/>
            <a:r>
              <a:rPr lang="en-US" sz="2400" dirty="0" smtClean="0">
                <a:solidFill>
                  <a:schemeClr val="accent1"/>
                </a:solidFill>
                <a:effectLst>
                  <a:outerShdw blurRad="50800" dist="38100" dir="2700000" algn="tl" rotWithShape="0">
                    <a:prstClr val="black"/>
                  </a:outerShdw>
                </a:effectLst>
                <a:latin typeface="+mn-lt"/>
              </a:rPr>
              <a:t>Vertex merging</a:t>
            </a:r>
            <a:endParaRPr lang="en-US" sz="2400" dirty="0">
              <a:solidFill>
                <a:schemeClr val="accent1"/>
              </a:solidFill>
              <a:effectLst>
                <a:outerShdw blurRad="50800" dist="38100" dir="2700000" algn="tl" rotWithShape="0">
                  <a:prstClr val="black"/>
                </a:outerShdw>
              </a:effectLst>
              <a:latin typeface="+mn-lt"/>
            </a:endParaRPr>
          </a:p>
        </p:txBody>
      </p:sp>
      <p:sp>
        <p:nvSpPr>
          <p:cNvPr id="93" name="Vertex connection"/>
          <p:cNvSpPr txBox="1"/>
          <p:nvPr/>
        </p:nvSpPr>
        <p:spPr>
          <a:xfrm>
            <a:off x="264666" y="5264158"/>
            <a:ext cx="4157884" cy="461665"/>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Vertex connection</a:t>
            </a:r>
            <a:endParaRPr lang="en-US" sz="2400" dirty="0">
              <a:effectLst>
                <a:outerShdw blurRad="50800" dist="38100" dir="2700000" algn="tl" rotWithShape="0">
                  <a:prstClr val="black"/>
                </a:outerShdw>
              </a:effectLst>
              <a:latin typeface="+mn-lt"/>
            </a:endParaRPr>
          </a:p>
        </p:txBody>
      </p:sp>
      <p:grpSp>
        <p:nvGrpSpPr>
          <p:cNvPr id="69" name="RR vertex"/>
          <p:cNvGrpSpPr/>
          <p:nvPr/>
        </p:nvGrpSpPr>
        <p:grpSpPr>
          <a:xfrm>
            <a:off x="6376092" y="4632852"/>
            <a:ext cx="501676" cy="491830"/>
            <a:chOff x="6339074" y="4954694"/>
            <a:chExt cx="501676" cy="491830"/>
          </a:xfrm>
        </p:grpSpPr>
        <p:sp>
          <p:nvSpPr>
            <p:cNvPr id="96" name="Oval 95"/>
            <p:cNvSpPr/>
            <p:nvPr/>
          </p:nvSpPr>
          <p:spPr>
            <a:xfrm>
              <a:off x="6447006" y="4954694"/>
              <a:ext cx="130206" cy="130204"/>
            </a:xfrm>
            <a:prstGeom prst="ellipse">
              <a:avLst/>
            </a:prstGeom>
            <a:solidFill>
              <a:schemeClr val="tx1"/>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7" name="Rectangle 96"/>
                <p:cNvSpPr/>
                <p:nvPr/>
              </p:nvSpPr>
              <p:spPr>
                <a:xfrm>
                  <a:off x="6339074" y="5046414"/>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97"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7"/>
                  <a:stretch>
                    <a:fillRect b="-10606"/>
                  </a:stretch>
                </a:blipFill>
              </p:spPr>
              <p:txBody>
                <a:bodyPr/>
                <a:lstStyle/>
                <a:p>
                  <a:r>
                    <a:rPr lang="en-US">
                      <a:noFill/>
                    </a:rPr>
                    <a:t> </a:t>
                  </a:r>
                </a:p>
              </p:txBody>
            </p:sp>
          </mc:Fallback>
        </mc:AlternateContent>
      </p:grpSp>
      <p:grpSp>
        <p:nvGrpSpPr>
          <p:cNvPr id="98" name="Group 97"/>
          <p:cNvGrpSpPr/>
          <p:nvPr/>
        </p:nvGrpSpPr>
        <p:grpSpPr>
          <a:xfrm>
            <a:off x="172483" y="970959"/>
            <a:ext cx="1222357" cy="495172"/>
            <a:chOff x="611560" y="1244064"/>
            <a:chExt cx="1222357" cy="495172"/>
          </a:xfrm>
        </p:grpSpPr>
        <p:sp>
          <p:nvSpPr>
            <p:cNvPr id="104" name="Oval 103"/>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TextBox 106"/>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112" name="TextBox 111"/>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spTree>
    <p:extLst>
      <p:ext uri="{BB962C8B-B14F-4D97-AF65-F5344CB8AC3E}">
        <p14:creationId xmlns:p14="http://schemas.microsoft.com/office/powerpoint/2010/main" val="277041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fade">
                                      <p:cBhvr>
                                        <p:cTn id="18" dur="500"/>
                                        <p:tgtEl>
                                          <p:spTgt spid="1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fade">
                                      <p:cBhvr>
                                        <p:cTn id="21" dur="500"/>
                                        <p:tgtEl>
                                          <p:spTgt spid="1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up)">
                                      <p:cBhvr>
                                        <p:cTn id="26" dur="1000"/>
                                        <p:tgtEl>
                                          <p:spTgt spid="7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500"/>
                                        <p:tgtEl>
                                          <p:spTgt spid="101"/>
                                        </p:tgtEl>
                                      </p:cBhvr>
                                    </p:animEffect>
                                  </p:childTnLst>
                                </p:cTn>
                              </p:par>
                            </p:childTnLst>
                          </p:cTn>
                        </p:par>
                        <p:par>
                          <p:cTn id="31" fill="hold">
                            <p:stCondLst>
                              <p:cond delay="1500"/>
                            </p:stCondLst>
                            <p:childTnLst>
                              <p:par>
                                <p:cTn id="32" presetID="20" presetClass="entr" presetSubtype="0" fill="hold" grpId="0" nodeType="afterEffect">
                                  <p:stCondLst>
                                    <p:cond delay="500"/>
                                  </p:stCondLst>
                                  <p:childTnLst>
                                    <p:set>
                                      <p:cBhvr>
                                        <p:cTn id="33" dur="1" fill="hold">
                                          <p:stCondLst>
                                            <p:cond delay="0"/>
                                          </p:stCondLst>
                                        </p:cTn>
                                        <p:tgtEl>
                                          <p:spTgt spid="92"/>
                                        </p:tgtEl>
                                        <p:attrNameLst>
                                          <p:attrName>style.visibility</p:attrName>
                                        </p:attrNameLst>
                                      </p:cBhvr>
                                      <p:to>
                                        <p:strVal val="visible"/>
                                      </p:to>
                                    </p:set>
                                    <p:animEffect transition="in" filter="wedge">
                                      <p:cBhvr>
                                        <p:cTn id="34" dur="1000"/>
                                        <p:tgtEl>
                                          <p:spTgt spid="92"/>
                                        </p:tgtEl>
                                      </p:cBhvr>
                                    </p:animEffect>
                                  </p:childTnLst>
                                </p:cTn>
                              </p:par>
                              <p:par>
                                <p:cTn id="35" presetID="10" presetClass="entr" presetSubtype="0" fill="hold" nodeType="withEffect">
                                  <p:stCondLst>
                                    <p:cond delay="60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700"/>
                                        <p:tgtEl>
                                          <p:spTgt spid="1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xit" presetSubtype="0" fill="hold" grpId="0" nodeType="withEffect">
                                  <p:stCondLst>
                                    <p:cond delay="0"/>
                                  </p:stCondLst>
                                  <p:childTnLst>
                                    <p:animEffect transition="out" filter="fade">
                                      <p:cBhvr>
                                        <p:cTn id="44" dur="500"/>
                                        <p:tgtEl>
                                          <p:spTgt spid="94"/>
                                        </p:tgtEl>
                                      </p:cBhvr>
                                    </p:animEffect>
                                    <p:set>
                                      <p:cBhvr>
                                        <p:cTn id="45" dur="1" fill="hold">
                                          <p:stCondLst>
                                            <p:cond delay="499"/>
                                          </p:stCondLst>
                                        </p:cTn>
                                        <p:tgtEl>
                                          <p:spTgt spid="9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barn(inVertical)">
                                      <p:cBhvr>
                                        <p:cTn id="50" dur="500"/>
                                        <p:tgtEl>
                                          <p:spTgt spid="10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500"/>
                                        <p:tgtEl>
                                          <p:spTgt spid="1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500"/>
                                        <p:tgtEl>
                                          <p:spTgt spid="90"/>
                                        </p:tgtEl>
                                      </p:cBhvr>
                                    </p:animEffect>
                                  </p:childTnLst>
                                </p:cTn>
                              </p:par>
                              <p:par>
                                <p:cTn id="60" presetID="10" presetClass="exit" presetSubtype="0" fill="hold" grpId="1" nodeType="withEffect">
                                  <p:stCondLst>
                                    <p:cond delay="0"/>
                                  </p:stCondLst>
                                  <p:childTnLst>
                                    <p:animEffect transition="out" filter="fade">
                                      <p:cBhvr>
                                        <p:cTn id="61" dur="500"/>
                                        <p:tgtEl>
                                          <p:spTgt spid="125"/>
                                        </p:tgtEl>
                                      </p:cBhvr>
                                    </p:animEffect>
                                    <p:set>
                                      <p:cBhvr>
                                        <p:cTn id="62" dur="1" fill="hold">
                                          <p:stCondLst>
                                            <p:cond delay="499"/>
                                          </p:stCondLst>
                                        </p:cTn>
                                        <p:tgtEl>
                                          <p:spTgt spid="12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par>
                                <p:cTn id="66" presetID="10" presetClass="exit" presetSubtype="0" fill="hold" nodeType="withEffect">
                                  <p:stCondLst>
                                    <p:cond delay="0"/>
                                  </p:stCondLst>
                                  <p:childTnLst>
                                    <p:animEffect transition="out" filter="fade">
                                      <p:cBhvr>
                                        <p:cTn id="67" dur="500"/>
                                        <p:tgtEl>
                                          <p:spTgt spid="101"/>
                                        </p:tgtEl>
                                      </p:cBhvr>
                                    </p:animEffect>
                                    <p:set>
                                      <p:cBhvr>
                                        <p:cTn id="68" dur="1" fill="hold">
                                          <p:stCondLst>
                                            <p:cond delay="499"/>
                                          </p:stCondLst>
                                        </p:cTn>
                                        <p:tgtEl>
                                          <p:spTgt spid="10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par>
                                <p:cTn id="74" presetID="10" presetClass="exit" presetSubtype="0" fill="hold" grpId="1" nodeType="withEffect">
                                  <p:stCondLst>
                                    <p:cond delay="0"/>
                                  </p:stCondLst>
                                  <p:childTnLst>
                                    <p:animEffect transition="out" filter="fade">
                                      <p:cBhvr>
                                        <p:cTn id="75" dur="500"/>
                                        <p:tgtEl>
                                          <p:spTgt spid="90"/>
                                        </p:tgtEl>
                                      </p:cBhvr>
                                    </p:animEffect>
                                    <p:set>
                                      <p:cBhvr>
                                        <p:cTn id="76" dur="1" fill="hold">
                                          <p:stCondLst>
                                            <p:cond delay="499"/>
                                          </p:stCondLst>
                                        </p:cTn>
                                        <p:tgtEl>
                                          <p:spTgt spid="90"/>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01"/>
                                        </p:tgtEl>
                                        <p:attrNameLst>
                                          <p:attrName>style.visibility</p:attrName>
                                        </p:attrNameLst>
                                      </p:cBhvr>
                                      <p:to>
                                        <p:strVal val="visible"/>
                                      </p:to>
                                    </p:set>
                                    <p:animEffect transition="in" filter="fade">
                                      <p:cBhvr>
                                        <p:cTn id="79" dur="500"/>
                                        <p:tgtEl>
                                          <p:spTgt spid="101"/>
                                        </p:tgtEl>
                                      </p:cBhvr>
                                    </p:animEffect>
                                  </p:childTnLst>
                                </p:cTn>
                              </p:par>
                              <p:par>
                                <p:cTn id="80" presetID="10" presetClass="exit" presetSubtype="0" fill="hold" nodeType="withEffect">
                                  <p:stCondLst>
                                    <p:cond delay="0"/>
                                  </p:stCondLst>
                                  <p:childTnLst>
                                    <p:animEffect transition="out" filter="fade">
                                      <p:cBhvr>
                                        <p:cTn id="81" dur="500"/>
                                        <p:tgtEl>
                                          <p:spTgt spid="69"/>
                                        </p:tgtEl>
                                      </p:cBhvr>
                                    </p:animEffect>
                                    <p:set>
                                      <p:cBhvr>
                                        <p:cTn id="82" dur="1" fill="hold">
                                          <p:stCondLst>
                                            <p:cond delay="499"/>
                                          </p:stCondLst>
                                        </p:cTn>
                                        <p:tgtEl>
                                          <p:spTgt spid="69"/>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05"/>
                                        </p:tgtEl>
                                      </p:cBhvr>
                                    </p:animEffect>
                                    <p:set>
                                      <p:cBhvr>
                                        <p:cTn id="85"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28" grpId="0" animBg="1"/>
      <p:bldP spid="126" grpId="0" animBg="1"/>
      <p:bldP spid="111" grpId="0"/>
      <p:bldP spid="125" grpId="0"/>
      <p:bldP spid="125" grpId="1"/>
      <p:bldP spid="68" grpId="0" animBg="1"/>
      <p:bldP spid="92" grpId="0" animBg="1"/>
      <p:bldP spid="70" grpId="0"/>
      <p:bldP spid="90" grpId="0"/>
      <p:bldP spid="90" grpId="1"/>
      <p:bldP spid="87" grpId="0" animBg="1"/>
      <p:bldP spid="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Sampling techniques</a:t>
            </a:r>
            <a:endParaRPr lang="en-GB" dirty="0"/>
          </a:p>
        </p:txBody>
      </p:sp>
      <p:sp>
        <p:nvSpPr>
          <p:cNvPr id="12" name="Sun 11"/>
          <p:cNvSpPr/>
          <p:nvPr/>
        </p:nvSpPr>
        <p:spPr>
          <a:xfrm rot="1134788">
            <a:off x="5458204" y="1785814"/>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16" name="Group 15"/>
          <p:cNvGrpSpPr/>
          <p:nvPr/>
        </p:nvGrpSpPr>
        <p:grpSpPr>
          <a:xfrm rot="774754">
            <a:off x="338729" y="2015958"/>
            <a:ext cx="410270" cy="298378"/>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097" y="2885117"/>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098" y="2885117"/>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5"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Rectangle 20"/>
              <p:cNvSpPr/>
              <p:nvPr/>
            </p:nvSpPr>
            <p:spPr>
              <a:xfrm>
                <a:off x="5204600" y="2415683"/>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5204600" y="2415683"/>
                <a:ext cx="501676" cy="400110"/>
              </a:xfrm>
              <a:prstGeom prst="rect">
                <a:avLst/>
              </a:prstGeom>
              <a:blipFill rotWithShape="1">
                <a:blip r:embed="rId3"/>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980464" y="2847731"/>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22" name="Rectangle 21"/>
              <p:cNvSpPr>
                <a:spLocks noRot="1" noChangeAspect="1" noMove="1" noResize="1" noEditPoints="1" noAdjustHandles="1" noChangeArrowheads="1" noChangeShapeType="1" noTextEdit="1"/>
              </p:cNvSpPr>
              <p:nvPr/>
            </p:nvSpPr>
            <p:spPr>
              <a:xfrm>
                <a:off x="3980464" y="2847731"/>
                <a:ext cx="495713" cy="400110"/>
              </a:xfrm>
              <a:prstGeom prst="rect">
                <a:avLst/>
              </a:prstGeom>
              <a:blipFill rotWithShape="1">
                <a:blip r:embed="rId4"/>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828336" y="298569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3" name="Rectangle 22"/>
              <p:cNvSpPr>
                <a:spLocks noRot="1" noChangeAspect="1" noMove="1" noResize="1" noEditPoints="1" noAdjustHandles="1" noChangeArrowheads="1" noChangeShapeType="1" noTextEdit="1"/>
              </p:cNvSpPr>
              <p:nvPr/>
            </p:nvSpPr>
            <p:spPr>
              <a:xfrm>
                <a:off x="2828336" y="2985690"/>
                <a:ext cx="501676" cy="400110"/>
              </a:xfrm>
              <a:prstGeom prst="rect">
                <a:avLst/>
              </a:prstGeom>
              <a:blipFill rotWithShape="1">
                <a:blip r:embed="rId5"/>
                <a:stretch>
                  <a:fillRect b="-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63107" y="2397015"/>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4</m:t>
                          </m:r>
                        </m:sub>
                      </m:sSub>
                    </m:oMath>
                  </m:oMathPara>
                </a14:m>
                <a:endParaRPr lang="en-GB" sz="2000" dirty="0"/>
              </a:p>
            </p:txBody>
          </p:sp>
        </mc:Choice>
        <mc:Fallback xmlns="">
          <p:sp>
            <p:nvSpPr>
              <p:cNvPr id="24" name="Rectangle 23"/>
              <p:cNvSpPr>
                <a:spLocks noRot="1" noChangeAspect="1" noMove="1" noResize="1" noEditPoints="1" noAdjustHandles="1" noChangeArrowheads="1" noChangeShapeType="1" noTextEdit="1"/>
              </p:cNvSpPr>
              <p:nvPr/>
            </p:nvSpPr>
            <p:spPr>
              <a:xfrm>
                <a:off x="463107" y="2397015"/>
                <a:ext cx="511999" cy="400110"/>
              </a:xfrm>
              <a:prstGeom prst="rect">
                <a:avLst/>
              </a:prstGeom>
              <a:blipFill rotWithShape="1">
                <a:blip r:embed="rId6"/>
                <a:stretch>
                  <a:fillRect b="-7576"/>
                </a:stretch>
              </a:blipFill>
            </p:spPr>
            <p:txBody>
              <a:bodyPr/>
              <a:lstStyle/>
              <a:p>
                <a:r>
                  <a:rPr lang="en-US">
                    <a:noFill/>
                  </a:rPr>
                  <a:t> </a:t>
                </a:r>
              </a:p>
            </p:txBody>
          </p:sp>
        </mc:Fallback>
      </mc:AlternateContent>
      <p:cxnSp>
        <p:nvCxnSpPr>
          <p:cNvPr id="28" name="Straight Arrow Connector 27"/>
          <p:cNvCxnSpPr>
            <a:stCxn id="29" idx="3"/>
            <a:endCxn id="11" idx="7"/>
          </p:cNvCxnSpPr>
          <p:nvPr/>
        </p:nvCxnSpPr>
        <p:spPr>
          <a:xfrm flipH="1">
            <a:off x="4377238"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6" name="Rectangle 55"/>
              <p:cNvSpPr/>
              <p:nvPr/>
            </p:nvSpPr>
            <p:spPr>
              <a:xfrm>
                <a:off x="1642678" y="2846595"/>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56" name="Rectangle 55"/>
              <p:cNvSpPr>
                <a:spLocks noRot="1" noChangeAspect="1" noMove="1" noResize="1" noEditPoints="1" noAdjustHandles="1" noChangeArrowheads="1" noChangeShapeType="1" noTextEdit="1"/>
              </p:cNvSpPr>
              <p:nvPr/>
            </p:nvSpPr>
            <p:spPr>
              <a:xfrm>
                <a:off x="1642678" y="2846595"/>
                <a:ext cx="511999" cy="400110"/>
              </a:xfrm>
              <a:prstGeom prst="rect">
                <a:avLst/>
              </a:prstGeom>
              <a:blipFill rotWithShape="1">
                <a:blip r:embed="rId7"/>
                <a:stretch>
                  <a:fillRect b="-9091"/>
                </a:stretch>
              </a:blipFill>
            </p:spPr>
            <p:txBody>
              <a:bodyPr/>
              <a:lstStyle/>
              <a:p>
                <a:r>
                  <a:rPr lang="en-US">
                    <a:noFill/>
                  </a:rPr>
                  <a:t> </a:t>
                </a:r>
              </a:p>
            </p:txBody>
          </p:sp>
        </mc:Fallback>
      </mc:AlternateContent>
      <p:cxnSp>
        <p:nvCxnSpPr>
          <p:cNvPr id="73" name="Straight Arrow Connector 72"/>
          <p:cNvCxnSpPr>
            <a:stCxn id="83" idx="2"/>
            <a:endCxn id="84" idx="6"/>
          </p:cNvCxnSpPr>
          <p:nvPr/>
        </p:nvCxnSpPr>
        <p:spPr>
          <a:xfrm flipH="1">
            <a:off x="3228097" y="3989736"/>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098" y="3989736"/>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5" y="3561622"/>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7" name="Rectangle 76"/>
              <p:cNvSpPr/>
              <p:nvPr/>
            </p:nvSpPr>
            <p:spPr>
              <a:xfrm>
                <a:off x="5204600" y="3520302"/>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77" name="Rectangle 76"/>
              <p:cNvSpPr>
                <a:spLocks noRot="1" noChangeAspect="1" noMove="1" noResize="1" noEditPoints="1" noAdjustHandles="1" noChangeArrowheads="1" noChangeShapeType="1" noTextEdit="1"/>
              </p:cNvSpPr>
              <p:nvPr/>
            </p:nvSpPr>
            <p:spPr>
              <a:xfrm>
                <a:off x="5204600" y="3520302"/>
                <a:ext cx="501676" cy="400110"/>
              </a:xfrm>
              <a:prstGeom prst="rect">
                <a:avLst/>
              </a:prstGeom>
              <a:blipFill rotWithShape="1">
                <a:blip r:embed="rId8"/>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p:cNvSpPr/>
              <p:nvPr/>
            </p:nvSpPr>
            <p:spPr>
              <a:xfrm>
                <a:off x="3980464" y="3952350"/>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78" name="Rectangle 77"/>
              <p:cNvSpPr>
                <a:spLocks noRot="1" noChangeAspect="1" noMove="1" noResize="1" noEditPoints="1" noAdjustHandles="1" noChangeArrowheads="1" noChangeShapeType="1" noTextEdit="1"/>
              </p:cNvSpPr>
              <p:nvPr/>
            </p:nvSpPr>
            <p:spPr>
              <a:xfrm>
                <a:off x="3980464" y="3952350"/>
                <a:ext cx="495713" cy="400110"/>
              </a:xfrm>
              <a:prstGeom prst="rect">
                <a:avLst/>
              </a:prstGeom>
              <a:blipFill rotWithShape="1">
                <a:blip r:embed="rId9"/>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2828336" y="409030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79" name="Rectangle 78"/>
              <p:cNvSpPr>
                <a:spLocks noRot="1" noChangeAspect="1" noMove="1" noResize="1" noEditPoints="1" noAdjustHandles="1" noChangeArrowheads="1" noChangeShapeType="1" noTextEdit="1"/>
              </p:cNvSpPr>
              <p:nvPr/>
            </p:nvSpPr>
            <p:spPr>
              <a:xfrm>
                <a:off x="2828336" y="4090309"/>
                <a:ext cx="501676" cy="400110"/>
              </a:xfrm>
              <a:prstGeom prst="rect">
                <a:avLst/>
              </a:prstGeom>
              <a:blipFill rotWithShape="1">
                <a:blip r:embed="rId10"/>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463107" y="3501634"/>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4</m:t>
                          </m:r>
                        </m:sub>
                      </m:sSub>
                    </m:oMath>
                  </m:oMathPara>
                </a14:m>
                <a:endParaRPr lang="en-GB" sz="2000" dirty="0"/>
              </a:p>
            </p:txBody>
          </p:sp>
        </mc:Choice>
        <mc:Fallback xmlns="">
          <p:sp>
            <p:nvSpPr>
              <p:cNvPr id="80" name="Rectangle 79"/>
              <p:cNvSpPr>
                <a:spLocks noRot="1" noChangeAspect="1" noMove="1" noResize="1" noEditPoints="1" noAdjustHandles="1" noChangeArrowheads="1" noChangeShapeType="1" noTextEdit="1"/>
              </p:cNvSpPr>
              <p:nvPr/>
            </p:nvSpPr>
            <p:spPr>
              <a:xfrm>
                <a:off x="463107" y="3501634"/>
                <a:ext cx="511999" cy="400110"/>
              </a:xfrm>
              <a:prstGeom prst="rect">
                <a:avLst/>
              </a:prstGeom>
              <a:blipFill rotWithShape="1">
                <a:blip r:embed="rId11"/>
                <a:stretch>
                  <a:fillRect b="-7576"/>
                </a:stretch>
              </a:blipFill>
            </p:spPr>
            <p:txBody>
              <a:bodyPr/>
              <a:lstStyle/>
              <a:p>
                <a:r>
                  <a:rPr lang="en-US">
                    <a:noFill/>
                  </a:rPr>
                  <a:t> </a:t>
                </a:r>
              </a:p>
            </p:txBody>
          </p:sp>
        </mc:Fallback>
      </mc:AlternateContent>
      <p:cxnSp>
        <p:nvCxnSpPr>
          <p:cNvPr id="81" name="Straight Arrow Connector 80"/>
          <p:cNvCxnSpPr>
            <a:stCxn id="82" idx="3"/>
            <a:endCxn id="83" idx="7"/>
          </p:cNvCxnSpPr>
          <p:nvPr/>
        </p:nvCxnSpPr>
        <p:spPr>
          <a:xfrm flipH="1">
            <a:off x="4377238" y="3561622"/>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8"/>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4"/>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6" name="Rectangle 85"/>
              <p:cNvSpPr/>
              <p:nvPr/>
            </p:nvSpPr>
            <p:spPr>
              <a:xfrm>
                <a:off x="1642678" y="3951214"/>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86" name="Rectangle 85"/>
              <p:cNvSpPr>
                <a:spLocks noRot="1" noChangeAspect="1" noMove="1" noResize="1" noEditPoints="1" noAdjustHandles="1" noChangeArrowheads="1" noChangeShapeType="1" noTextEdit="1"/>
              </p:cNvSpPr>
              <p:nvPr/>
            </p:nvSpPr>
            <p:spPr>
              <a:xfrm>
                <a:off x="1642678" y="3951214"/>
                <a:ext cx="511999" cy="400110"/>
              </a:xfrm>
              <a:prstGeom prst="rect">
                <a:avLst/>
              </a:prstGeom>
              <a:blipFill rotWithShape="1">
                <a:blip r:embed="rId12"/>
                <a:stretch>
                  <a:fillRect b="-9091"/>
                </a:stretch>
              </a:blipFill>
            </p:spPr>
            <p:txBody>
              <a:bodyPr/>
              <a:lstStyle/>
              <a:p>
                <a:r>
                  <a:rPr lang="en-US">
                    <a:noFill/>
                  </a:rPr>
                  <a:t> </a:t>
                </a:r>
              </a:p>
            </p:txBody>
          </p:sp>
        </mc:Fallback>
      </mc:AlternateContent>
      <p:sp>
        <p:nvSpPr>
          <p:cNvPr id="107" name="Oval 106"/>
          <p:cNvSpPr/>
          <p:nvPr/>
        </p:nvSpPr>
        <p:spPr>
          <a:xfrm>
            <a:off x="1604200" y="5032799"/>
            <a:ext cx="805590" cy="218130"/>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097" y="5141864"/>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4"/>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5" y="4713750"/>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4"/>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2" name="Rectangle 91"/>
              <p:cNvSpPr/>
              <p:nvPr/>
            </p:nvSpPr>
            <p:spPr>
              <a:xfrm>
                <a:off x="5204600" y="467243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92" name="Rectangle 91"/>
              <p:cNvSpPr>
                <a:spLocks noRot="1" noChangeAspect="1" noMove="1" noResize="1" noEditPoints="1" noAdjustHandles="1" noChangeArrowheads="1" noChangeShapeType="1" noTextEdit="1"/>
              </p:cNvSpPr>
              <p:nvPr/>
            </p:nvSpPr>
            <p:spPr>
              <a:xfrm>
                <a:off x="5204600" y="4672430"/>
                <a:ext cx="501676" cy="400110"/>
              </a:xfrm>
              <a:prstGeom prst="rect">
                <a:avLst/>
              </a:prstGeom>
              <a:blipFill rotWithShape="1">
                <a:blip r:embed="rId13"/>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p:cNvSpPr/>
              <p:nvPr/>
            </p:nvSpPr>
            <p:spPr>
              <a:xfrm>
                <a:off x="3980464" y="5104478"/>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93" name="Rectangle 92"/>
              <p:cNvSpPr>
                <a:spLocks noRot="1" noChangeAspect="1" noMove="1" noResize="1" noEditPoints="1" noAdjustHandles="1" noChangeArrowheads="1" noChangeShapeType="1" noTextEdit="1"/>
              </p:cNvSpPr>
              <p:nvPr/>
            </p:nvSpPr>
            <p:spPr>
              <a:xfrm>
                <a:off x="3980464" y="5104478"/>
                <a:ext cx="495713" cy="400110"/>
              </a:xfrm>
              <a:prstGeom prst="rect">
                <a:avLst/>
              </a:prstGeom>
              <a:blipFill rotWithShape="1">
                <a:blip r:embed="rId14"/>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Rectangle 93"/>
              <p:cNvSpPr/>
              <p:nvPr/>
            </p:nvSpPr>
            <p:spPr>
              <a:xfrm>
                <a:off x="2828336" y="524243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94" name="Rectangle 93"/>
              <p:cNvSpPr>
                <a:spLocks noRot="1" noChangeAspect="1" noMove="1" noResize="1" noEditPoints="1" noAdjustHandles="1" noChangeArrowheads="1" noChangeShapeType="1" noTextEdit="1"/>
              </p:cNvSpPr>
              <p:nvPr/>
            </p:nvSpPr>
            <p:spPr>
              <a:xfrm>
                <a:off x="2828336" y="5242437"/>
                <a:ext cx="501676" cy="400110"/>
              </a:xfrm>
              <a:prstGeom prst="rect">
                <a:avLst/>
              </a:prstGeom>
              <a:blipFill rotWithShape="1">
                <a:blip r:embed="rId15"/>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Rectangle 94"/>
              <p:cNvSpPr/>
              <p:nvPr/>
            </p:nvSpPr>
            <p:spPr>
              <a:xfrm>
                <a:off x="463107" y="4653762"/>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4</m:t>
                          </m:r>
                        </m:sub>
                      </m:sSub>
                    </m:oMath>
                  </m:oMathPara>
                </a14:m>
                <a:endParaRPr lang="en-GB" sz="2000" dirty="0"/>
              </a:p>
            </p:txBody>
          </p:sp>
        </mc:Choice>
        <mc:Fallback xmlns="">
          <p:sp>
            <p:nvSpPr>
              <p:cNvPr id="95" name="Rectangle 94"/>
              <p:cNvSpPr>
                <a:spLocks noRot="1" noChangeAspect="1" noMove="1" noResize="1" noEditPoints="1" noAdjustHandles="1" noChangeArrowheads="1" noChangeShapeType="1" noTextEdit="1"/>
              </p:cNvSpPr>
              <p:nvPr/>
            </p:nvSpPr>
            <p:spPr>
              <a:xfrm>
                <a:off x="463107" y="4653762"/>
                <a:ext cx="511999" cy="400110"/>
              </a:xfrm>
              <a:prstGeom prst="rect">
                <a:avLst/>
              </a:prstGeom>
              <a:blipFill rotWithShape="1">
                <a:blip r:embed="rId16"/>
                <a:stretch>
                  <a:fillRect b="-7576"/>
                </a:stretch>
              </a:blipFill>
            </p:spPr>
            <p:txBody>
              <a:bodyPr/>
              <a:lstStyle/>
              <a:p>
                <a:r>
                  <a:rPr lang="en-US">
                    <a:noFill/>
                  </a:rPr>
                  <a:t> </a:t>
                </a:r>
              </a:p>
            </p:txBody>
          </p:sp>
        </mc:Fallback>
      </mc:AlternateContent>
      <p:cxnSp>
        <p:nvCxnSpPr>
          <p:cNvPr id="96" name="Straight Arrow Connector 95"/>
          <p:cNvCxnSpPr>
            <a:stCxn id="97" idx="3"/>
            <a:endCxn id="98" idx="7"/>
          </p:cNvCxnSpPr>
          <p:nvPr/>
        </p:nvCxnSpPr>
        <p:spPr>
          <a:xfrm flipH="1">
            <a:off x="4377238" y="4713750"/>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2"/>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1" name="Rectangle 100"/>
              <p:cNvSpPr/>
              <p:nvPr/>
            </p:nvSpPr>
            <p:spPr>
              <a:xfrm>
                <a:off x="1642678" y="5131920"/>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101" name="Rectangle 100"/>
              <p:cNvSpPr>
                <a:spLocks noRot="1" noChangeAspect="1" noMove="1" noResize="1" noEditPoints="1" noAdjustHandles="1" noChangeArrowheads="1" noChangeShapeType="1" noTextEdit="1"/>
              </p:cNvSpPr>
              <p:nvPr/>
            </p:nvSpPr>
            <p:spPr>
              <a:xfrm>
                <a:off x="1642678" y="5131920"/>
                <a:ext cx="511999" cy="400110"/>
              </a:xfrm>
              <a:prstGeom prst="rect">
                <a:avLst/>
              </a:prstGeom>
              <a:blipFill rotWithShape="1">
                <a:blip r:embed="rId17"/>
                <a:stretch>
                  <a:fillRect b="-10769"/>
                </a:stretch>
              </a:blipFill>
            </p:spPr>
            <p:txBody>
              <a:bodyPr/>
              <a:lstStyle/>
              <a:p>
                <a:r>
                  <a:rPr lang="en-US">
                    <a:noFill/>
                  </a:rPr>
                  <a:t> </a:t>
                </a:r>
              </a:p>
            </p:txBody>
          </p:sp>
        </mc:Fallback>
      </mc:AlternateContent>
      <p:sp>
        <p:nvSpPr>
          <p:cNvPr id="105" name="Oval 104"/>
          <p:cNvSpPr/>
          <p:nvPr/>
        </p:nvSpPr>
        <p:spPr>
          <a:xfrm>
            <a:off x="2170291" y="507676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8" name="Rectangle 107"/>
              <p:cNvSpPr/>
              <p:nvPr/>
            </p:nvSpPr>
            <p:spPr>
              <a:xfrm>
                <a:off x="2138371" y="513192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effectLst>
                                <a:outerShdw blurRad="38100" dist="25400" dir="2700000" algn="tl">
                                  <a:srgbClr val="000000"/>
                                </a:outerShdw>
                              </a:effectLst>
                              <a:latin typeface="Cambria Math"/>
                            </a:rPr>
                          </m:ctrlPr>
                        </m:sSubSup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up>
                          <m:r>
                            <a:rPr lang="en-US" sz="2000" b="0" i="1" smtClean="0">
                              <a:effectLst>
                                <a:outerShdw blurRad="38100" dist="25400" dir="2700000" algn="tl">
                                  <a:srgbClr val="000000"/>
                                </a:outerShdw>
                              </a:effectLst>
                              <a:latin typeface="Cambria Math"/>
                            </a:rPr>
                            <m:t>∗</m:t>
                          </m:r>
                        </m:sup>
                      </m:sSubSup>
                    </m:oMath>
                  </m:oMathPara>
                </a14:m>
                <a:endParaRPr lang="en-GB" sz="2000" dirty="0"/>
              </a:p>
            </p:txBody>
          </p:sp>
        </mc:Choice>
        <mc:Fallback xmlns="">
          <p:sp>
            <p:nvSpPr>
              <p:cNvPr id="108" name="Rectangle 107"/>
              <p:cNvSpPr>
                <a:spLocks noRot="1" noChangeAspect="1" noMove="1" noResize="1" noEditPoints="1" noAdjustHandles="1" noChangeArrowheads="1" noChangeShapeType="1" noTextEdit="1"/>
              </p:cNvSpPr>
              <p:nvPr/>
            </p:nvSpPr>
            <p:spPr>
              <a:xfrm>
                <a:off x="2138371" y="5131920"/>
                <a:ext cx="501676" cy="400110"/>
              </a:xfrm>
              <a:prstGeom prst="rect">
                <a:avLst/>
              </a:prstGeom>
              <a:blipFill rotWithShape="1">
                <a:blip r:embed="rId18"/>
                <a:stretch>
                  <a:fillRect b="-10769"/>
                </a:stretch>
              </a:blipFill>
            </p:spPr>
            <p:txBody>
              <a:bodyPr/>
              <a:lstStyle/>
              <a:p>
                <a:r>
                  <a:rPr lang="en-US">
                    <a:noFill/>
                  </a:rPr>
                  <a:t> </a:t>
                </a:r>
              </a:p>
            </p:txBody>
          </p:sp>
        </mc:Fallback>
      </mc:AlternateContent>
      <p:sp>
        <p:nvSpPr>
          <p:cNvPr id="111" name="TextBox 110"/>
          <p:cNvSpPr txBox="1"/>
          <p:nvPr/>
        </p:nvSpPr>
        <p:spPr>
          <a:xfrm>
            <a:off x="6204247" y="2615198"/>
            <a:ext cx="135857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latin typeface="+mn-lt"/>
              </a:rPr>
              <a:t>Unidirectional</a:t>
            </a:r>
            <a:endParaRPr lang="en-US" sz="1600" dirty="0">
              <a:effectLst>
                <a:outerShdw blurRad="38100" dist="38100" dir="2700000" algn="tl">
                  <a:srgbClr val="000000">
                    <a:alpha val="43137"/>
                  </a:srgbClr>
                </a:outerShdw>
              </a:effectLst>
              <a:latin typeface="+mn-lt"/>
            </a:endParaRPr>
          </a:p>
        </p:txBody>
      </p:sp>
      <p:sp>
        <p:nvSpPr>
          <p:cNvPr id="119" name="TextBox 118"/>
          <p:cNvSpPr txBox="1"/>
          <p:nvPr/>
        </p:nvSpPr>
        <p:spPr>
          <a:xfrm>
            <a:off x="7883291" y="2615198"/>
            <a:ext cx="74571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latin typeface="+mn-lt"/>
              </a:rPr>
              <a:t>2 ways</a:t>
            </a:r>
            <a:endParaRPr lang="en-US" sz="1600" dirty="0">
              <a:effectLst>
                <a:outerShdw blurRad="38100" dist="38100" dir="2700000" algn="tl">
                  <a:srgbClr val="000000">
                    <a:alpha val="43137"/>
                  </a:srgbClr>
                </a:outerShdw>
              </a:effectLst>
              <a:latin typeface="+mn-lt"/>
            </a:endParaRPr>
          </a:p>
        </p:txBody>
      </p:sp>
      <p:sp>
        <p:nvSpPr>
          <p:cNvPr id="117" name="TextBox 116"/>
          <p:cNvSpPr txBox="1"/>
          <p:nvPr/>
        </p:nvSpPr>
        <p:spPr>
          <a:xfrm>
            <a:off x="6204247" y="3666510"/>
            <a:ext cx="169674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latin typeface="+mn-lt"/>
              </a:rPr>
              <a:t>Vertex connection</a:t>
            </a:r>
            <a:endParaRPr lang="en-US" sz="1600" dirty="0">
              <a:effectLst>
                <a:outerShdw blurRad="38100" dist="38100" dir="2700000" algn="tl">
                  <a:srgbClr val="000000">
                    <a:alpha val="43137"/>
                  </a:srgbClr>
                </a:outerShdw>
              </a:effectLst>
              <a:latin typeface="+mn-lt"/>
            </a:endParaRPr>
          </a:p>
        </p:txBody>
      </p:sp>
      <p:sp>
        <p:nvSpPr>
          <p:cNvPr id="120" name="TextBox 119"/>
          <p:cNvSpPr txBox="1"/>
          <p:nvPr/>
        </p:nvSpPr>
        <p:spPr>
          <a:xfrm>
            <a:off x="7883291" y="3666510"/>
            <a:ext cx="745717" cy="338554"/>
          </a:xfrm>
          <a:prstGeom prst="rect">
            <a:avLst/>
          </a:prstGeom>
          <a:noFill/>
        </p:spPr>
        <p:txBody>
          <a:bodyPr wrap="none" rtlCol="0">
            <a:spAutoFit/>
          </a:bodyPr>
          <a:lstStyle/>
          <a:p>
            <a:r>
              <a:rPr lang="en-US" sz="1600" dirty="0" smtClean="0">
                <a:effectLst>
                  <a:outerShdw blurRad="38100" dist="38100" dir="2700000" algn="tl">
                    <a:srgbClr val="000000">
                      <a:alpha val="43137"/>
                    </a:srgbClr>
                  </a:outerShdw>
                </a:effectLst>
                <a:latin typeface="+mn-lt"/>
              </a:rPr>
              <a:t>4 ways</a:t>
            </a:r>
            <a:endParaRPr lang="en-US" sz="1600" dirty="0">
              <a:effectLst>
                <a:outerShdw blurRad="38100" dist="38100" dir="2700000" algn="tl">
                  <a:srgbClr val="000000">
                    <a:alpha val="43137"/>
                  </a:srgbClr>
                </a:outerShdw>
              </a:effectLst>
              <a:latin typeface="+mn-lt"/>
            </a:endParaRPr>
          </a:p>
        </p:txBody>
      </p:sp>
      <p:sp>
        <p:nvSpPr>
          <p:cNvPr id="118" name="TextBox 117"/>
          <p:cNvSpPr txBox="1"/>
          <p:nvPr/>
        </p:nvSpPr>
        <p:spPr>
          <a:xfrm>
            <a:off x="6204247" y="4746630"/>
            <a:ext cx="1477264" cy="338554"/>
          </a:xfrm>
          <a:prstGeom prst="rect">
            <a:avLst/>
          </a:prstGeom>
          <a:noFill/>
        </p:spPr>
        <p:txBody>
          <a:bodyPr wrap="none" rtlCol="0">
            <a:spAutoFit/>
          </a:bodyPr>
          <a:lstStyle/>
          <a:p>
            <a:r>
              <a:rPr lang="en-US" sz="1600" b="1" dirty="0" smtClean="0">
                <a:solidFill>
                  <a:schemeClr val="accent1"/>
                </a:solidFill>
                <a:effectLst>
                  <a:outerShdw blurRad="38100" dist="38100" dir="2700000" algn="tl">
                    <a:srgbClr val="000000">
                      <a:alpha val="43137"/>
                    </a:srgbClr>
                  </a:outerShdw>
                </a:effectLst>
                <a:latin typeface="+mn-lt"/>
              </a:rPr>
              <a:t>Vertex merging</a:t>
            </a:r>
            <a:endParaRPr lang="en-US" sz="1600" b="1" dirty="0">
              <a:solidFill>
                <a:schemeClr val="accent1"/>
              </a:solidFill>
              <a:effectLst>
                <a:outerShdw blurRad="38100" dist="38100" dir="2700000" algn="tl">
                  <a:srgbClr val="000000">
                    <a:alpha val="43137"/>
                  </a:srgbClr>
                </a:outerShdw>
              </a:effectLst>
              <a:latin typeface="+mn-lt"/>
            </a:endParaRPr>
          </a:p>
        </p:txBody>
      </p:sp>
      <p:sp>
        <p:nvSpPr>
          <p:cNvPr id="121" name="TextBox 120"/>
          <p:cNvSpPr txBox="1"/>
          <p:nvPr/>
        </p:nvSpPr>
        <p:spPr>
          <a:xfrm>
            <a:off x="7883291" y="4746630"/>
            <a:ext cx="760978" cy="338554"/>
          </a:xfrm>
          <a:prstGeom prst="rect">
            <a:avLst/>
          </a:prstGeom>
          <a:noFill/>
        </p:spPr>
        <p:txBody>
          <a:bodyPr wrap="none" rtlCol="0">
            <a:spAutoFit/>
          </a:bodyPr>
          <a:lstStyle/>
          <a:p>
            <a:r>
              <a:rPr lang="en-US" sz="1600" b="1" dirty="0" smtClean="0">
                <a:solidFill>
                  <a:schemeClr val="accent1"/>
                </a:solidFill>
                <a:effectLst>
                  <a:outerShdw blurRad="38100" dist="38100" dir="2700000" algn="tl">
                    <a:srgbClr val="000000">
                      <a:alpha val="43137"/>
                    </a:srgbClr>
                  </a:outerShdw>
                </a:effectLst>
                <a:latin typeface="+mn-lt"/>
              </a:rPr>
              <a:t>5 ways</a:t>
            </a:r>
            <a:endParaRPr lang="en-US" sz="1600" b="1" dirty="0">
              <a:solidFill>
                <a:schemeClr val="accent1"/>
              </a:solidFill>
              <a:effectLst>
                <a:outerShdw blurRad="38100" dist="38100" dir="2700000" algn="tl">
                  <a:srgbClr val="000000">
                    <a:alpha val="43137"/>
                  </a:srgbClr>
                </a:outerShdw>
              </a:effectLst>
              <a:latin typeface="+mn-lt"/>
            </a:endParaRPr>
          </a:p>
        </p:txBody>
      </p:sp>
      <p:sp>
        <p:nvSpPr>
          <p:cNvPr id="124" name="TextBox 123"/>
          <p:cNvSpPr txBox="1"/>
          <p:nvPr/>
        </p:nvSpPr>
        <p:spPr>
          <a:xfrm>
            <a:off x="6204247" y="5898758"/>
            <a:ext cx="597728"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Total</a:t>
            </a:r>
            <a:endParaRPr lang="en-US" sz="1600" b="1" dirty="0">
              <a:effectLst>
                <a:outerShdw blurRad="38100" dist="38100" dir="2700000" algn="tl">
                  <a:srgbClr val="000000">
                    <a:alpha val="43137"/>
                  </a:srgbClr>
                </a:outerShdw>
              </a:effectLst>
              <a:latin typeface="+mn-lt"/>
            </a:endParaRPr>
          </a:p>
        </p:txBody>
      </p:sp>
      <p:sp>
        <p:nvSpPr>
          <p:cNvPr id="125" name="TextBox 124"/>
          <p:cNvSpPr txBox="1"/>
          <p:nvPr/>
        </p:nvSpPr>
        <p:spPr>
          <a:xfrm>
            <a:off x="7883291" y="5898758"/>
            <a:ext cx="865173"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11 ways</a:t>
            </a:r>
            <a:endParaRPr lang="en-US" sz="1600" b="1" dirty="0">
              <a:effectLst>
                <a:outerShdw blurRad="38100" dist="38100" dir="2700000" algn="tl">
                  <a:srgbClr val="000000">
                    <a:alpha val="43137"/>
                  </a:srgbClr>
                </a:outerShdw>
              </a:effectLst>
              <a:latin typeface="+mn-lt"/>
            </a:endParaRPr>
          </a:p>
        </p:txBody>
      </p:sp>
      <p:cxnSp>
        <p:nvCxnSpPr>
          <p:cNvPr id="127" name="Straight Connector 126"/>
          <p:cNvCxnSpPr/>
          <p:nvPr/>
        </p:nvCxnSpPr>
        <p:spPr>
          <a:xfrm>
            <a:off x="6204247"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72483" y="970959"/>
            <a:ext cx="1222357" cy="495172"/>
            <a:chOff x="611560" y="1244064"/>
            <a:chExt cx="1222357" cy="495172"/>
          </a:xfrm>
        </p:grpSpPr>
        <p:sp>
          <p:nvSpPr>
            <p:cNvPr id="67" name="Oval 66"/>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67"/>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TextBox 68"/>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70" name="TextBox 69"/>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spTree>
    <p:extLst>
      <p:ext uri="{BB962C8B-B14F-4D97-AF65-F5344CB8AC3E}">
        <p14:creationId xmlns:p14="http://schemas.microsoft.com/office/powerpoint/2010/main" val="314197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 comparison</a:t>
            </a:r>
            <a:endParaRPr lang="en-US" dirty="0"/>
          </a:p>
        </p:txBody>
      </p:sp>
      <p:sp>
        <p:nvSpPr>
          <p:cNvPr id="10249" name="Text Placeholder 10248"/>
          <p:cNvSpPr>
            <a:spLocks noGrp="1"/>
          </p:cNvSpPr>
          <p:nvPr>
            <p:ph type="body" sz="quarter" idx="10"/>
          </p:nvPr>
        </p:nvSpPr>
        <p:spPr/>
        <p:txBody>
          <a:bodyPr/>
          <a:lstStyle/>
          <a:p>
            <a:r>
              <a:rPr lang="en-US" dirty="0" smtClean="0"/>
              <a:t>SDS paths</a:t>
            </a:r>
            <a:endParaRPr lang="en-US" dirty="0"/>
          </a:p>
        </p:txBody>
      </p:sp>
      <p:grpSp>
        <p:nvGrpSpPr>
          <p:cNvPr id="102" name="Group 101"/>
          <p:cNvGrpSpPr/>
          <p:nvPr/>
        </p:nvGrpSpPr>
        <p:grpSpPr>
          <a:xfrm>
            <a:off x="5599509" y="3584238"/>
            <a:ext cx="2438400" cy="2889612"/>
            <a:chOff x="3352926" y="3851756"/>
            <a:chExt cx="2438400" cy="2889612"/>
          </a:xfrm>
        </p:grpSpPr>
        <p:sp>
          <p:nvSpPr>
            <p:cNvPr id="131" name="Vertex merging"/>
            <p:cNvSpPr txBox="1"/>
            <p:nvPr/>
          </p:nvSpPr>
          <p:spPr>
            <a:xfrm>
              <a:off x="3352926" y="3851756"/>
              <a:ext cx="2438400" cy="369332"/>
            </a:xfrm>
            <a:prstGeom prst="rect">
              <a:avLst/>
            </a:prstGeom>
            <a:solidFill>
              <a:schemeClr val="tx1">
                <a:alpha val="20000"/>
              </a:schemeClr>
            </a:solidFill>
          </p:spPr>
          <p:txBody>
            <a:bodyPr wrap="square" rtlCol="0">
              <a:spAutoFit/>
            </a:bodyPr>
            <a:lstStyle/>
            <a:p>
              <a:pPr algn="ctr"/>
              <a:r>
                <a:rPr lang="en-US" dirty="0" smtClean="0">
                  <a:effectLst>
                    <a:outerShdw blurRad="50800" dist="38100" dir="2700000" algn="tl" rotWithShape="0">
                      <a:prstClr val="black"/>
                    </a:outerShdw>
                  </a:effectLst>
                  <a:latin typeface="+mn-lt"/>
                </a:rPr>
                <a:t>Vertex merging</a:t>
              </a:r>
              <a:endParaRPr lang="en-US" dirty="0">
                <a:effectLst>
                  <a:outerShdw blurRad="50800" dist="38100" dir="2700000" algn="tl" rotWithShape="0">
                    <a:prstClr val="black"/>
                  </a:outerShdw>
                </a:effectLst>
                <a:latin typeface="+mn-lt"/>
              </a:endParaRPr>
            </a:p>
          </p:txBody>
        </p:sp>
        <p:pic>
          <p:nvPicPr>
            <p:cNvPr id="10242" name="Picture 2" descr="C:\Publications\VertexCM\Paper\images\VMDiscussion\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926"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p:cNvGrpSpPr/>
          <p:nvPr/>
        </p:nvGrpSpPr>
        <p:grpSpPr>
          <a:xfrm>
            <a:off x="1197244" y="3573016"/>
            <a:ext cx="2438652" cy="2900834"/>
            <a:chOff x="505196" y="3840534"/>
            <a:chExt cx="2438652" cy="2900834"/>
          </a:xfrm>
        </p:grpSpPr>
        <p:sp>
          <p:nvSpPr>
            <p:cNvPr id="133" name="TextBox 132"/>
            <p:cNvSpPr txBox="1"/>
            <p:nvPr/>
          </p:nvSpPr>
          <p:spPr>
            <a:xfrm>
              <a:off x="505196" y="3840534"/>
              <a:ext cx="2438651" cy="369332"/>
            </a:xfrm>
            <a:prstGeom prst="rect">
              <a:avLst/>
            </a:prstGeom>
            <a:solidFill>
              <a:schemeClr val="tx1">
                <a:alpha val="20000"/>
              </a:schemeClr>
            </a:solidFill>
          </p:spPr>
          <p:txBody>
            <a:bodyPr wrap="square" rtlCol="0">
              <a:spAutoFit/>
            </a:bodyPr>
            <a:lstStyle/>
            <a:p>
              <a:pPr algn="ctr"/>
              <a:r>
                <a:rPr lang="en-US" dirty="0" smtClean="0">
                  <a:effectLst>
                    <a:outerShdw blurRad="50800" dist="38100" dir="2700000" algn="tl" rotWithShape="0">
                      <a:prstClr val="black"/>
                    </a:outerShdw>
                  </a:effectLst>
                  <a:latin typeface="+mn-lt"/>
                </a:rPr>
                <a:t>Unidirectional sampling</a:t>
              </a:r>
              <a:endParaRPr lang="en-US" dirty="0">
                <a:effectLst>
                  <a:outerShdw blurRad="50800" dist="38100" dir="2700000" algn="tl" rotWithShape="0">
                    <a:prstClr val="black"/>
                  </a:outerShdw>
                </a:effectLst>
                <a:latin typeface="+mn-lt"/>
              </a:endParaRPr>
            </a:p>
          </p:txBody>
        </p:sp>
        <p:pic>
          <p:nvPicPr>
            <p:cNvPr id="10244" name="Picture 4" descr="C:\Publications\VertexCM\Paper\images\VMDiscussion\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48"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p:cNvGrpSpPr/>
          <p:nvPr/>
        </p:nvGrpSpPr>
        <p:grpSpPr>
          <a:xfrm>
            <a:off x="6670104" y="3584238"/>
            <a:ext cx="2438400" cy="2889612"/>
            <a:chOff x="6200405" y="3851756"/>
            <a:chExt cx="2438400" cy="2889612"/>
          </a:xfrm>
        </p:grpSpPr>
        <p:pic>
          <p:nvPicPr>
            <p:cNvPr id="10243" name="Picture 3" descr="C:\Publications\VertexCM\Paper\images\VMDiscussion\VM_reu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405"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 name="Vertex merging"/>
            <p:cNvSpPr txBox="1"/>
            <p:nvPr/>
          </p:nvSpPr>
          <p:spPr>
            <a:xfrm>
              <a:off x="6200405" y="3851756"/>
              <a:ext cx="2438400" cy="369332"/>
            </a:xfrm>
            <a:prstGeom prst="rect">
              <a:avLst/>
            </a:prstGeom>
            <a:solidFill>
              <a:schemeClr val="tx1">
                <a:alpha val="20000"/>
              </a:schemeClr>
            </a:solidFill>
          </p:spPr>
          <p:txBody>
            <a:bodyPr wrap="square" rtlCol="0">
              <a:spAutoFit/>
            </a:bodyPr>
            <a:lstStyle/>
            <a:p>
              <a:pPr algn="ctr"/>
              <a:r>
                <a:rPr lang="en-US" dirty="0" smtClean="0">
                  <a:solidFill>
                    <a:schemeClr val="accent1"/>
                  </a:solidFill>
                  <a:effectLst>
                    <a:outerShdw blurRad="50800" dist="38100" dir="2700000" algn="tl" rotWithShape="0">
                      <a:prstClr val="black"/>
                    </a:outerShdw>
                  </a:effectLst>
                  <a:latin typeface="+mn-lt"/>
                </a:rPr>
                <a:t>Vertex merging (reuse)</a:t>
              </a:r>
              <a:endParaRPr lang="en-US" dirty="0">
                <a:solidFill>
                  <a:schemeClr val="accent1"/>
                </a:solidFill>
                <a:effectLst>
                  <a:outerShdw blurRad="50800" dist="38100" dir="2700000" algn="tl" rotWithShape="0">
                    <a:prstClr val="black"/>
                  </a:outerShdw>
                </a:effectLst>
                <a:latin typeface="+mn-lt"/>
              </a:endParaRPr>
            </a:p>
          </p:txBody>
        </p:sp>
      </p:grpSp>
      <p:grpSp>
        <p:nvGrpSpPr>
          <p:cNvPr id="10241" name="Group 10240"/>
          <p:cNvGrpSpPr/>
          <p:nvPr/>
        </p:nvGrpSpPr>
        <p:grpSpPr>
          <a:xfrm>
            <a:off x="680586" y="2397333"/>
            <a:ext cx="7874512" cy="1967771"/>
            <a:chOff x="680586" y="2509270"/>
            <a:chExt cx="7874512" cy="1967771"/>
          </a:xfrm>
        </p:grpSpPr>
        <p:grpSp>
          <p:nvGrpSpPr>
            <p:cNvPr id="45" name="Group 44"/>
            <p:cNvGrpSpPr/>
            <p:nvPr/>
          </p:nvGrpSpPr>
          <p:grpSpPr>
            <a:xfrm>
              <a:off x="680586" y="2509270"/>
              <a:ext cx="3467471" cy="1967771"/>
              <a:chOff x="429523" y="1716535"/>
              <a:chExt cx="3467471" cy="1967771"/>
            </a:xfrm>
          </p:grpSpPr>
          <p:cxnSp>
            <p:nvCxnSpPr>
              <p:cNvPr id="92" name="Straight Arrow Connector 91"/>
              <p:cNvCxnSpPr>
                <a:stCxn id="90" idx="3"/>
                <a:endCxn id="51" idx="3"/>
              </p:cNvCxnSpPr>
              <p:nvPr/>
            </p:nvCxnSpPr>
            <p:spPr>
              <a:xfrm flipH="1">
                <a:off x="72883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686999" y="3393751"/>
                <a:ext cx="860188"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991741" y="1716535"/>
                <a:ext cx="860188"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7" name="Group 6"/>
              <p:cNvGrpSpPr/>
              <p:nvPr/>
            </p:nvGrpSpPr>
            <p:grpSpPr>
              <a:xfrm>
                <a:off x="3060710" y="3178153"/>
                <a:ext cx="836284" cy="347848"/>
                <a:chOff x="928829" y="3805560"/>
                <a:chExt cx="836284" cy="347848"/>
              </a:xfrm>
            </p:grpSpPr>
            <p:sp>
              <p:nvSpPr>
                <p:cNvPr id="111" name="Rectangle 110"/>
                <p:cNvSpPr/>
                <p:nvPr/>
              </p:nvSpPr>
              <p:spPr>
                <a:xfrm>
                  <a:off x="1029016" y="4061652"/>
                  <a:ext cx="640080" cy="91756"/>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12" name="Group 111"/>
                <p:cNvGrpSpPr/>
                <p:nvPr/>
              </p:nvGrpSpPr>
              <p:grpSpPr>
                <a:xfrm rot="10800000">
                  <a:off x="928829" y="3805560"/>
                  <a:ext cx="836284" cy="183921"/>
                  <a:chOff x="3399981" y="3014744"/>
                  <a:chExt cx="921967" cy="266618"/>
                </a:xfrm>
              </p:grpSpPr>
              <p:sp>
                <p:nvSpPr>
                  <p:cNvPr id="113" name="Isosceles Triangle 112"/>
                  <p:cNvSpPr/>
                  <p:nvPr/>
                </p:nvSpPr>
                <p:spPr>
                  <a:xfrm rot="10800000">
                    <a:off x="3836961" y="308544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2369333" y="1716535"/>
                <a:ext cx="860188"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88" idx="3"/>
                <a:endCxn id="66" idx="7"/>
              </p:cNvCxnSpPr>
              <p:nvPr/>
            </p:nvCxnSpPr>
            <p:spPr>
              <a:xfrm flipH="1">
                <a:off x="2163128" y="1899379"/>
                <a:ext cx="59026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rot="17183262">
                <a:off x="373577" y="3329982"/>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91" name="Straight Arrow Connector 90"/>
              <p:cNvCxnSpPr>
                <a:stCxn id="66" idx="1"/>
                <a:endCxn id="90" idx="5"/>
              </p:cNvCxnSpPr>
              <p:nvPr/>
            </p:nvCxnSpPr>
            <p:spPr>
              <a:xfrm flipH="1" flipV="1">
                <a:off x="146787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051990" y="333733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89"/>
              <p:cNvSpPr/>
              <p:nvPr/>
            </p:nvSpPr>
            <p:spPr>
              <a:xfrm>
                <a:off x="1356732" y="178824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0" name="Straight Arrow Connector 99"/>
              <p:cNvCxnSpPr>
                <a:stCxn id="49" idx="1"/>
                <a:endCxn id="88" idx="5"/>
              </p:cNvCxnSpPr>
              <p:nvPr/>
            </p:nvCxnSpPr>
            <p:spPr>
              <a:xfrm flipH="1" flipV="1">
                <a:off x="284546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2734324" y="178824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Oval 48"/>
              <p:cNvSpPr/>
              <p:nvPr/>
            </p:nvSpPr>
            <p:spPr>
              <a:xfrm>
                <a:off x="3414787" y="333733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98" name="Group 97"/>
            <p:cNvGrpSpPr/>
            <p:nvPr/>
          </p:nvGrpSpPr>
          <p:grpSpPr>
            <a:xfrm>
              <a:off x="5087627" y="2509270"/>
              <a:ext cx="3467471" cy="1967771"/>
              <a:chOff x="4559063" y="1716535"/>
              <a:chExt cx="3467471" cy="1967771"/>
            </a:xfrm>
          </p:grpSpPr>
          <p:sp>
            <p:nvSpPr>
              <p:cNvPr id="128" name="Rectangle 127"/>
              <p:cNvSpPr/>
              <p:nvPr/>
            </p:nvSpPr>
            <p:spPr>
              <a:xfrm>
                <a:off x="5816539" y="3393751"/>
                <a:ext cx="860188"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8" name="Oval 107"/>
              <p:cNvSpPr/>
              <p:nvPr/>
            </p:nvSpPr>
            <p:spPr>
              <a:xfrm>
                <a:off x="5923596" y="3270856"/>
                <a:ext cx="640080" cy="267238"/>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7" name="Straight Arrow Connector 126"/>
              <p:cNvCxnSpPr>
                <a:stCxn id="148" idx="3"/>
                <a:endCxn id="144" idx="3"/>
              </p:cNvCxnSpPr>
              <p:nvPr/>
            </p:nvCxnSpPr>
            <p:spPr>
              <a:xfrm flipH="1">
                <a:off x="485837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5121281" y="1716535"/>
                <a:ext cx="860188"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0" name="Group 129"/>
              <p:cNvGrpSpPr/>
              <p:nvPr/>
            </p:nvGrpSpPr>
            <p:grpSpPr>
              <a:xfrm>
                <a:off x="7190250" y="3178153"/>
                <a:ext cx="836284" cy="347848"/>
                <a:chOff x="928829" y="3805560"/>
                <a:chExt cx="836284" cy="347848"/>
              </a:xfrm>
            </p:grpSpPr>
            <p:sp>
              <p:nvSpPr>
                <p:cNvPr id="134" name="Rectangle 133"/>
                <p:cNvSpPr/>
                <p:nvPr/>
              </p:nvSpPr>
              <p:spPr>
                <a:xfrm>
                  <a:off x="1030327" y="4061652"/>
                  <a:ext cx="640080" cy="91756"/>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35" name="Group 134"/>
                <p:cNvGrpSpPr/>
                <p:nvPr/>
              </p:nvGrpSpPr>
              <p:grpSpPr>
                <a:xfrm rot="10800000">
                  <a:off x="928829" y="3805560"/>
                  <a:ext cx="836284" cy="183921"/>
                  <a:chOff x="3399981" y="3014744"/>
                  <a:chExt cx="921967" cy="266618"/>
                </a:xfrm>
              </p:grpSpPr>
              <p:sp>
                <p:nvSpPr>
                  <p:cNvPr id="136" name="Isosceles Triangle 135"/>
                  <p:cNvSpPr/>
                  <p:nvPr/>
                </p:nvSpPr>
                <p:spPr>
                  <a:xfrm rot="10800000">
                    <a:off x="3836961" y="308544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7" name="Isosceles Triangle 136"/>
                  <p:cNvSpPr/>
                  <p:nvPr/>
                </p:nvSpPr>
                <p:spPr>
                  <a:xfrm rot="9000000">
                    <a:off x="4276229" y="3024658"/>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8" name="Isosceles Triangle 137"/>
                  <p:cNvSpPr/>
                  <p:nvPr/>
                </p:nvSpPr>
                <p:spPr>
                  <a:xfrm rot="12600000">
                    <a:off x="3399981" y="3014744"/>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9" name="Isosceles Triangle 138"/>
                  <p:cNvSpPr/>
                  <p:nvPr/>
                </p:nvSpPr>
                <p:spPr>
                  <a:xfrm rot="11700000">
                    <a:off x="3623980" y="3068176"/>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40" name="Isosceles Triangle 139"/>
                  <p:cNvSpPr/>
                  <p:nvPr/>
                </p:nvSpPr>
                <p:spPr>
                  <a:xfrm rot="9900000">
                    <a:off x="4051354" y="307717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141" name="Rectangle 140"/>
              <p:cNvSpPr/>
              <p:nvPr/>
            </p:nvSpPr>
            <p:spPr>
              <a:xfrm>
                <a:off x="6498873" y="1716535"/>
                <a:ext cx="860188"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42" name="Straight Arrow Connector 141"/>
              <p:cNvCxnSpPr>
                <a:stCxn id="126" idx="0"/>
                <a:endCxn id="150" idx="3"/>
              </p:cNvCxnSpPr>
              <p:nvPr/>
            </p:nvCxnSpPr>
            <p:spPr>
              <a:xfrm flipV="1">
                <a:off x="6465402" y="1899379"/>
                <a:ext cx="417530"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43" name="Group 142"/>
              <p:cNvGrpSpPr/>
              <p:nvPr/>
            </p:nvGrpSpPr>
            <p:grpSpPr>
              <a:xfrm rot="17183262">
                <a:off x="4503117" y="3329982"/>
                <a:ext cx="410270" cy="298378"/>
                <a:chOff x="3192789" y="1005143"/>
                <a:chExt cx="785815" cy="571503"/>
              </a:xfrm>
            </p:grpSpPr>
            <p:sp>
              <p:nvSpPr>
                <p:cNvPr id="144" name="Isosceles Triangle 14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45" name="Rectangle 14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46" name="Straight Arrow Connector 145"/>
              <p:cNvCxnSpPr>
                <a:stCxn id="147" idx="1"/>
                <a:endCxn id="148" idx="5"/>
              </p:cNvCxnSpPr>
              <p:nvPr/>
            </p:nvCxnSpPr>
            <p:spPr>
              <a:xfrm flipH="1" flipV="1">
                <a:off x="559741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6181530" y="333733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8" name="Oval 147"/>
              <p:cNvSpPr/>
              <p:nvPr/>
            </p:nvSpPr>
            <p:spPr>
              <a:xfrm>
                <a:off x="5486272" y="178824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148"/>
              <p:cNvCxnSpPr>
                <a:stCxn id="150" idx="5"/>
                <a:endCxn id="151" idx="1"/>
              </p:cNvCxnSpPr>
              <p:nvPr/>
            </p:nvCxnSpPr>
            <p:spPr>
              <a:xfrm>
                <a:off x="697500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6863864" y="1788243"/>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50"/>
              <p:cNvSpPr/>
              <p:nvPr/>
            </p:nvSpPr>
            <p:spPr>
              <a:xfrm>
                <a:off x="7544327" y="333733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6" name="Oval 125"/>
              <p:cNvSpPr/>
              <p:nvPr/>
            </p:nvSpPr>
            <p:spPr>
              <a:xfrm>
                <a:off x="6400299" y="3339373"/>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10245" name="Group 10244"/>
          <p:cNvGrpSpPr/>
          <p:nvPr/>
        </p:nvGrpSpPr>
        <p:grpSpPr>
          <a:xfrm>
            <a:off x="611559" y="4770068"/>
            <a:ext cx="7976128" cy="475035"/>
            <a:chOff x="611559" y="4754165"/>
            <a:chExt cx="7976128" cy="475035"/>
          </a:xfrm>
        </p:grpSpPr>
        <p:sp>
          <p:nvSpPr>
            <p:cNvPr id="161" name="Vertex merging"/>
            <p:cNvSpPr txBox="1"/>
            <p:nvPr/>
          </p:nvSpPr>
          <p:spPr>
            <a:xfrm>
              <a:off x="4932947" y="4767535"/>
              <a:ext cx="3654740" cy="461665"/>
            </a:xfrm>
            <a:prstGeom prst="rect">
              <a:avLst/>
            </a:prstGeom>
            <a:solidFill>
              <a:schemeClr val="tx1">
                <a:alpha val="20000"/>
              </a:schemeClr>
            </a:solidFill>
          </p:spPr>
          <p:txBody>
            <a:bodyPr wrap="square" rtlCol="0">
              <a:spAutoFit/>
            </a:bodyPr>
            <a:lstStyle/>
            <a:p>
              <a:pPr algn="ctr"/>
              <a:r>
                <a:rPr lang="en-US" sz="2400" b="1" dirty="0" smtClean="0">
                  <a:solidFill>
                    <a:schemeClr val="accent1"/>
                  </a:solidFill>
                  <a:effectLst>
                    <a:outerShdw blurRad="50800" dist="38100" dir="2700000" algn="tl" rotWithShape="0">
                      <a:prstClr val="black"/>
                    </a:outerShdw>
                  </a:effectLst>
                  <a:latin typeface="+mn-lt"/>
                </a:rPr>
                <a:t>PM</a:t>
              </a:r>
              <a:r>
                <a:rPr lang="en-US" sz="2400" dirty="0" smtClean="0">
                  <a:solidFill>
                    <a:schemeClr val="accent1"/>
                  </a:solidFill>
                  <a:effectLst>
                    <a:outerShdw blurRad="50800" dist="38100" dir="2700000" algn="tl" rotWithShape="0">
                      <a:prstClr val="black"/>
                    </a:outerShdw>
                  </a:effectLst>
                  <a:latin typeface="+mn-lt"/>
                </a:rPr>
                <a:t>: Vertex merging</a:t>
              </a:r>
              <a:endParaRPr lang="en-US" sz="2400" dirty="0">
                <a:solidFill>
                  <a:schemeClr val="accent1"/>
                </a:solidFill>
                <a:effectLst>
                  <a:outerShdw blurRad="50800" dist="38100" dir="2700000" algn="tl" rotWithShape="0">
                    <a:prstClr val="black"/>
                  </a:outerShdw>
                </a:effectLst>
                <a:latin typeface="+mn-lt"/>
              </a:endParaRPr>
            </a:p>
          </p:txBody>
        </p:sp>
        <p:sp>
          <p:nvSpPr>
            <p:cNvPr id="162" name="TextBox 161"/>
            <p:cNvSpPr txBox="1"/>
            <p:nvPr/>
          </p:nvSpPr>
          <p:spPr>
            <a:xfrm>
              <a:off x="611559" y="4754165"/>
              <a:ext cx="3751893" cy="461665"/>
            </a:xfrm>
            <a:prstGeom prst="rect">
              <a:avLst/>
            </a:prstGeom>
            <a:solidFill>
              <a:schemeClr val="tx1">
                <a:alpha val="20000"/>
              </a:schemeClr>
            </a:solidFill>
          </p:spPr>
          <p:txBody>
            <a:bodyPr wrap="square" rtlCol="0">
              <a:spAutoFit/>
            </a:bodyPr>
            <a:lstStyle/>
            <a:p>
              <a:pPr algn="ctr"/>
              <a:r>
                <a:rPr lang="en-US" sz="2400" b="1" dirty="0" smtClean="0">
                  <a:effectLst>
                    <a:outerShdw blurRad="50800" dist="38100" dir="2700000" algn="tl" rotWithShape="0">
                      <a:prstClr val="black"/>
                    </a:outerShdw>
                  </a:effectLst>
                  <a:latin typeface="+mn-lt"/>
                </a:rPr>
                <a:t>BPT</a:t>
              </a:r>
              <a:r>
                <a:rPr lang="en-US" sz="2400" dirty="0" smtClean="0">
                  <a:effectLst>
                    <a:outerShdw blurRad="50800" dist="38100" dir="2700000" algn="tl" rotWithShape="0">
                      <a:prstClr val="black"/>
                    </a:outerShdw>
                  </a:effectLst>
                  <a:latin typeface="+mn-lt"/>
                </a:rPr>
                <a:t>: Unidirectional sampling</a:t>
              </a:r>
              <a:endParaRPr lang="en-US" sz="2400" dirty="0">
                <a:effectLst>
                  <a:outerShdw blurRad="50800" dist="38100" dir="2700000" algn="tl" rotWithShape="0">
                    <a:prstClr val="black"/>
                  </a:outerShdw>
                </a:effectLst>
                <a:latin typeface="+mn-lt"/>
              </a:endParaRPr>
            </a:p>
          </p:txBody>
        </p:sp>
      </p:grpSp>
      <p:grpSp>
        <p:nvGrpSpPr>
          <p:cNvPr id="97" name="Group 96"/>
          <p:cNvGrpSpPr/>
          <p:nvPr/>
        </p:nvGrpSpPr>
        <p:grpSpPr>
          <a:xfrm>
            <a:off x="6484366" y="1470381"/>
            <a:ext cx="1443602" cy="1681334"/>
            <a:chOff x="5955802" y="1788243"/>
            <a:chExt cx="1443602" cy="1681334"/>
          </a:xfrm>
        </p:grpSpPr>
        <p:cxnSp>
          <p:nvCxnSpPr>
            <p:cNvPr id="152" name="Straight Arrow Connector 151"/>
            <p:cNvCxnSpPr>
              <a:stCxn id="156" idx="0"/>
              <a:endCxn id="154" idx="3"/>
            </p:cNvCxnSpPr>
            <p:nvPr/>
          </p:nvCxnSpPr>
          <p:spPr>
            <a:xfrm flipV="1">
              <a:off x="6020905" y="1899379"/>
              <a:ext cx="586387"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4" idx="5"/>
              <a:endCxn id="155" idx="1"/>
            </p:cNvCxnSpPr>
            <p:nvPr/>
          </p:nvCxnSpPr>
          <p:spPr>
            <a:xfrm>
              <a:off x="6699362" y="1899379"/>
              <a:ext cx="58890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6588224" y="1788243"/>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5" name="Oval 154"/>
            <p:cNvSpPr/>
            <p:nvPr/>
          </p:nvSpPr>
          <p:spPr>
            <a:xfrm>
              <a:off x="7269198" y="333733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6" name="Oval 155"/>
            <p:cNvSpPr/>
            <p:nvPr/>
          </p:nvSpPr>
          <p:spPr>
            <a:xfrm>
              <a:off x="5955802" y="3339373"/>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0255" name="Group 10254"/>
          <p:cNvGrpSpPr/>
          <p:nvPr/>
        </p:nvGrpSpPr>
        <p:grpSpPr>
          <a:xfrm>
            <a:off x="3866659" y="1353308"/>
            <a:ext cx="1410683" cy="707540"/>
            <a:chOff x="216180" y="1139653"/>
            <a:chExt cx="1410683" cy="707540"/>
          </a:xfrm>
        </p:grpSpPr>
        <p:sp>
          <p:nvSpPr>
            <p:cNvPr id="176" name="TextBox 175"/>
            <p:cNvSpPr txBox="1"/>
            <p:nvPr/>
          </p:nvSpPr>
          <p:spPr>
            <a:xfrm>
              <a:off x="513738" y="1139653"/>
              <a:ext cx="931986"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181" name="Rectangle 180"/>
            <p:cNvSpPr/>
            <p:nvPr/>
          </p:nvSpPr>
          <p:spPr>
            <a:xfrm>
              <a:off x="216726" y="1232274"/>
              <a:ext cx="306268" cy="91756"/>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178" name="Rectangle 177"/>
            <p:cNvSpPr/>
            <p:nvPr/>
          </p:nvSpPr>
          <p:spPr>
            <a:xfrm>
              <a:off x="216180" y="1647661"/>
              <a:ext cx="306814" cy="122064"/>
            </a:xfrm>
            <a:prstGeom prst="rect">
              <a:avLst/>
            </a:prstGeom>
            <a:solidFill>
              <a:schemeClr val="tx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2" name="TextBox 181"/>
            <p:cNvSpPr txBox="1"/>
            <p:nvPr/>
          </p:nvSpPr>
          <p:spPr>
            <a:xfrm>
              <a:off x="513738" y="1354924"/>
              <a:ext cx="1113125"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180" name="Rectangle 179"/>
            <p:cNvSpPr/>
            <p:nvPr/>
          </p:nvSpPr>
          <p:spPr>
            <a:xfrm>
              <a:off x="216180" y="1432391"/>
              <a:ext cx="306814"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3" name="TextBox 182"/>
            <p:cNvSpPr txBox="1"/>
            <p:nvPr/>
          </p:nvSpPr>
          <p:spPr>
            <a:xfrm>
              <a:off x="513738" y="1570194"/>
              <a:ext cx="1078437" cy="276999"/>
            </a:xfrm>
            <a:prstGeom prst="rect">
              <a:avLst/>
            </a:prstGeom>
            <a:noFill/>
          </p:spPr>
          <p:txBody>
            <a:bodyPr wrap="none" rtlCol="0">
              <a:spAutoFit/>
            </a:bodyPr>
            <a:lstStyle/>
            <a:p>
              <a:r>
                <a:rPr lang="en-US" sz="1200" dirty="0" smtClean="0">
                  <a:latin typeface="+mn-lt"/>
                </a:rPr>
                <a:t>Mirror surface</a:t>
              </a:r>
              <a:endParaRPr lang="en-US" sz="1200" dirty="0">
                <a:latin typeface="+mn-lt"/>
              </a:endParaRPr>
            </a:p>
          </p:txBody>
        </p:sp>
      </p:grpSp>
      <p:grpSp>
        <p:nvGrpSpPr>
          <p:cNvPr id="10257" name="Group 10256"/>
          <p:cNvGrpSpPr/>
          <p:nvPr/>
        </p:nvGrpSpPr>
        <p:grpSpPr>
          <a:xfrm>
            <a:off x="1197496" y="6191343"/>
            <a:ext cx="7911259" cy="282507"/>
            <a:chOff x="1197496" y="6458610"/>
            <a:chExt cx="7911259" cy="282507"/>
          </a:xfrm>
        </p:grpSpPr>
        <p:sp>
          <p:nvSpPr>
            <p:cNvPr id="191" name="TextBox 190"/>
            <p:cNvSpPr txBox="1"/>
            <p:nvPr/>
          </p:nvSpPr>
          <p:spPr>
            <a:xfrm>
              <a:off x="4143380"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sp>
          <p:nvSpPr>
            <p:cNvPr id="193" name="TextBox 192"/>
            <p:cNvSpPr txBox="1"/>
            <p:nvPr/>
          </p:nvSpPr>
          <p:spPr>
            <a:xfrm>
              <a:off x="6670104"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solidFill>
                    <a:srgbClr val="FFC000"/>
                  </a:solidFill>
                  <a:effectLst>
                    <a:outerShdw blurRad="50800" dist="38100" dir="2700000" algn="tl" rotWithShape="0">
                      <a:prstClr val="black"/>
                    </a:outerShdw>
                  </a:effectLst>
                  <a:latin typeface="+mn-lt"/>
                </a:rPr>
                <a:t>1.2 billion paths/pixel</a:t>
              </a:r>
              <a:endParaRPr lang="en-US" sz="1600" dirty="0">
                <a:solidFill>
                  <a:srgbClr val="FFC000"/>
                </a:solidFill>
                <a:effectLst>
                  <a:outerShdw blurRad="50800" dist="38100" dir="2700000" algn="tl" rotWithShape="0">
                    <a:prstClr val="black"/>
                  </a:outerShdw>
                </a:effectLst>
                <a:latin typeface="+mn-lt"/>
              </a:endParaRPr>
            </a:p>
          </p:txBody>
        </p:sp>
        <p:sp>
          <p:nvSpPr>
            <p:cNvPr id="196" name="TextBox 195"/>
            <p:cNvSpPr txBox="1"/>
            <p:nvPr/>
          </p:nvSpPr>
          <p:spPr>
            <a:xfrm>
              <a:off x="1197496"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grpSp>
      <p:grpSp>
        <p:nvGrpSpPr>
          <p:cNvPr id="8" name="Group 7"/>
          <p:cNvGrpSpPr/>
          <p:nvPr/>
        </p:nvGrpSpPr>
        <p:grpSpPr>
          <a:xfrm>
            <a:off x="611559" y="4258702"/>
            <a:ext cx="7976127" cy="1778490"/>
            <a:chOff x="611559" y="4258702"/>
            <a:chExt cx="7976127" cy="1778490"/>
          </a:xfrm>
        </p:grpSpPr>
        <p:sp>
          <p:nvSpPr>
            <p:cNvPr id="169" name="Rectangle 168"/>
            <p:cNvSpPr/>
            <p:nvPr/>
          </p:nvSpPr>
          <p:spPr>
            <a:xfrm>
              <a:off x="611559" y="5389120"/>
              <a:ext cx="7976127" cy="648072"/>
            </a:xfrm>
            <a:prstGeom prst="rect">
              <a:avLst/>
            </a:prstGeom>
            <a:solidFill>
              <a:srgbClr val="C00000">
                <a:alpha val="39000"/>
              </a:srgb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smtClean="0"/>
                <a:t>Roughly equal path sampling probabilities</a:t>
              </a:r>
              <a:endParaRPr lang="en-US" sz="2400" b="1" dirty="0"/>
            </a:p>
          </p:txBody>
        </p:sp>
        <p:grpSp>
          <p:nvGrpSpPr>
            <p:cNvPr id="6" name="Group 5"/>
            <p:cNvGrpSpPr/>
            <p:nvPr/>
          </p:nvGrpSpPr>
          <p:grpSpPr>
            <a:xfrm>
              <a:off x="6451797" y="4258702"/>
              <a:ext cx="2013726" cy="486322"/>
              <a:chOff x="6451797" y="4310083"/>
              <a:chExt cx="2013726" cy="486322"/>
            </a:xfrm>
          </p:grpSpPr>
          <p:grpSp>
            <p:nvGrpSpPr>
              <p:cNvPr id="5" name="Group 4"/>
              <p:cNvGrpSpPr/>
              <p:nvPr/>
            </p:nvGrpSpPr>
            <p:grpSpPr>
              <a:xfrm>
                <a:off x="6451797" y="4310083"/>
                <a:ext cx="640080" cy="486322"/>
                <a:chOff x="4383131" y="3063055"/>
                <a:chExt cx="640080" cy="486322"/>
              </a:xfrm>
            </p:grpSpPr>
            <p:sp>
              <p:nvSpPr>
                <p:cNvPr id="83" name="Right Brace 82"/>
                <p:cNvSpPr/>
                <p:nvPr/>
              </p:nvSpPr>
              <p:spPr>
                <a:xfrm rot="5400000">
                  <a:off x="4623568" y="2822618"/>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mc:AlternateContent xmlns:mc="http://schemas.openxmlformats.org/markup-compatibility/2006" xmlns:a14="http://schemas.microsoft.com/office/drawing/2010/main">
              <mc:Choice Requires="a14">
                <p:sp>
                  <p:nvSpPr>
                    <p:cNvPr id="3" name="TextBox 2"/>
                    <p:cNvSpPr txBox="1"/>
                    <p:nvPr/>
                  </p:nvSpPr>
                  <p:spPr>
                    <a:xfrm>
                      <a:off x="4528016" y="3180045"/>
                      <a:ext cx="396904" cy="369332"/>
                    </a:xfrm>
                    <a:prstGeom prst="rect">
                      <a:avLst/>
                    </a:prstGeom>
                    <a:ln w="15875">
                      <a:no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bg-BG"/>
                      </a:defPPr>
                      <a:lvl1pPr algn="ctr">
                        <a:defRPr>
                          <a:effectLst>
                            <a:outerShdw blurRad="25400" dist="38100" dir="2700000" algn="tl" rotWithShape="0">
                              <a:prstClr val="black"/>
                            </a:outerShdw>
                          </a:effectLst>
                          <a:latin typeface="+mn-lt"/>
                          <a:cs typeface="+mn-cs"/>
                        </a:defRPr>
                      </a:lvl1pPr>
                      <a:lvl2pPr>
                        <a:defRPr>
                          <a:latin typeface="+mn-lt"/>
                          <a:cs typeface="+mn-cs"/>
                        </a:defRPr>
                      </a:lvl2pPr>
                      <a:lvl3pPr>
                        <a:defRPr>
                          <a:latin typeface="+mn-lt"/>
                          <a:cs typeface="+mn-cs"/>
                        </a:defRPr>
                      </a:lvl3pPr>
                      <a:lvl4pPr>
                        <a:defRPr>
                          <a:latin typeface="+mn-lt"/>
                          <a:cs typeface="+mn-cs"/>
                        </a:defRPr>
                      </a:lvl4pPr>
                      <a:lvl5pPr>
                        <a:defRPr>
                          <a:latin typeface="+mn-lt"/>
                          <a:cs typeface="+mn-cs"/>
                        </a:defRPr>
                      </a:lvl5pPr>
                      <a:lvl6pPr>
                        <a:defRPr>
                          <a:latin typeface="+mn-lt"/>
                          <a:cs typeface="+mn-cs"/>
                        </a:defRPr>
                      </a:lvl6pPr>
                      <a:lvl7pPr>
                        <a:defRPr>
                          <a:latin typeface="+mn-lt"/>
                          <a:cs typeface="+mn-cs"/>
                        </a:defRPr>
                      </a:lvl7pPr>
                      <a:lvl8pPr>
                        <a:defRPr>
                          <a:latin typeface="+mn-lt"/>
                          <a:cs typeface="+mn-cs"/>
                        </a:defRPr>
                      </a:lvl8pPr>
                      <a:lvl9pPr>
                        <a:defRPr>
                          <a:latin typeface="+mn-lt"/>
                          <a:cs typeface="+mn-cs"/>
                        </a:defRPr>
                      </a:lvl9pPr>
                    </a:lstStyle>
                    <a:p>
                      <a:pPr/>
                      <a14:m>
                        <m:oMathPara xmlns:m="http://schemas.openxmlformats.org/officeDocument/2006/math">
                          <m:oMathParaPr>
                            <m:jc m:val="centerGroup"/>
                          </m:oMathParaPr>
                          <m:oMath xmlns:m="http://schemas.openxmlformats.org/officeDocument/2006/math">
                            <m:r>
                              <a:rPr lang="en-US">
                                <a:latin typeface="Cambria Math"/>
                              </a:rPr>
                              <m:t>𝐴</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528016" y="3180045"/>
                      <a:ext cx="396904" cy="369332"/>
                    </a:xfrm>
                    <a:prstGeom prst="rect">
                      <a:avLst/>
                    </a:prstGeom>
                    <a:blipFill rotWithShape="1">
                      <a:blip r:embed="rId6"/>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mc:Fallback>
            </mc:AlternateContent>
          </p:grpSp>
          <p:grpSp>
            <p:nvGrpSpPr>
              <p:cNvPr id="89" name="Group 88"/>
              <p:cNvGrpSpPr/>
              <p:nvPr/>
            </p:nvGrpSpPr>
            <p:grpSpPr>
              <a:xfrm>
                <a:off x="7825443" y="4310084"/>
                <a:ext cx="640080" cy="486321"/>
                <a:chOff x="4399571" y="3063056"/>
                <a:chExt cx="640080" cy="486321"/>
              </a:xfrm>
            </p:grpSpPr>
            <p:sp>
              <p:nvSpPr>
                <p:cNvPr id="93" name="Right Brace 92"/>
                <p:cNvSpPr/>
                <p:nvPr/>
              </p:nvSpPr>
              <p:spPr>
                <a:xfrm rot="5400000">
                  <a:off x="4640008" y="2822619"/>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mc:AlternateContent xmlns:mc="http://schemas.openxmlformats.org/markup-compatibility/2006" xmlns:a14="http://schemas.microsoft.com/office/drawing/2010/main">
              <mc:Choice Requires="a14">
                <p:sp>
                  <p:nvSpPr>
                    <p:cNvPr id="94" name="TextBox 93"/>
                    <p:cNvSpPr txBox="1"/>
                    <p:nvPr/>
                  </p:nvSpPr>
                  <p:spPr>
                    <a:xfrm>
                      <a:off x="4543192" y="3180045"/>
                      <a:ext cx="396904" cy="369332"/>
                    </a:xfrm>
                    <a:prstGeom prst="rect">
                      <a:avLst/>
                    </a:prstGeom>
                    <a:ln w="15875">
                      <a:no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bg-BG"/>
                      </a:defPPr>
                      <a:lvl1pPr algn="ctr">
                        <a:defRPr>
                          <a:effectLst>
                            <a:outerShdw blurRad="25400" dist="38100" dir="2700000" algn="tl" rotWithShape="0">
                              <a:prstClr val="black"/>
                            </a:outerShdw>
                          </a:effectLst>
                          <a:latin typeface="+mn-lt"/>
                          <a:cs typeface="+mn-cs"/>
                        </a:defRPr>
                      </a:lvl1pPr>
                      <a:lvl2pPr>
                        <a:defRPr>
                          <a:latin typeface="+mn-lt"/>
                          <a:cs typeface="+mn-cs"/>
                        </a:defRPr>
                      </a:lvl2pPr>
                      <a:lvl3pPr>
                        <a:defRPr>
                          <a:latin typeface="+mn-lt"/>
                          <a:cs typeface="+mn-cs"/>
                        </a:defRPr>
                      </a:lvl3pPr>
                      <a:lvl4pPr>
                        <a:defRPr>
                          <a:latin typeface="+mn-lt"/>
                          <a:cs typeface="+mn-cs"/>
                        </a:defRPr>
                      </a:lvl4pPr>
                      <a:lvl5pPr>
                        <a:defRPr>
                          <a:latin typeface="+mn-lt"/>
                          <a:cs typeface="+mn-cs"/>
                        </a:defRPr>
                      </a:lvl5pPr>
                      <a:lvl6pPr>
                        <a:defRPr>
                          <a:latin typeface="+mn-lt"/>
                          <a:cs typeface="+mn-cs"/>
                        </a:defRPr>
                      </a:lvl6pPr>
                      <a:lvl7pPr>
                        <a:defRPr>
                          <a:latin typeface="+mn-lt"/>
                          <a:cs typeface="+mn-cs"/>
                        </a:defRPr>
                      </a:lvl7pPr>
                      <a:lvl8pPr>
                        <a:defRPr>
                          <a:latin typeface="+mn-lt"/>
                          <a:cs typeface="+mn-cs"/>
                        </a:defRPr>
                      </a:lvl8pPr>
                      <a:lvl9pPr>
                        <a:defRPr>
                          <a:latin typeface="+mn-lt"/>
                          <a:cs typeface="+mn-cs"/>
                        </a:defRPr>
                      </a:lvl9pPr>
                    </a:lstStyle>
                    <a:p>
                      <a:pPr/>
                      <a14:m>
                        <m:oMathPara xmlns:m="http://schemas.openxmlformats.org/officeDocument/2006/math">
                          <m:oMathParaPr>
                            <m:jc m:val="centerGroup"/>
                          </m:oMathParaPr>
                          <m:oMath xmlns:m="http://schemas.openxmlformats.org/officeDocument/2006/math">
                            <m:r>
                              <a:rPr lang="en-US">
                                <a:latin typeface="Cambria Math"/>
                              </a:rPr>
                              <m:t>𝐴</m:t>
                            </m:r>
                          </m:oMath>
                        </m:oMathPara>
                      </a14:m>
                      <a:endParaRPr 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4543192" y="3180045"/>
                      <a:ext cx="396904" cy="369332"/>
                    </a:xfrm>
                    <a:prstGeom prst="rect">
                      <a:avLst/>
                    </a:prstGeom>
                    <a:blipFill rotWithShape="1">
                      <a:blip r:embed="rId7"/>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mc:Fallback>
            </mc:AlternateContent>
          </p:grpSp>
        </p:grpSp>
      </p:grpSp>
      <p:sp>
        <p:nvSpPr>
          <p:cNvPr id="96" name="TextBox 95"/>
          <p:cNvSpPr txBox="1"/>
          <p:nvPr/>
        </p:nvSpPr>
        <p:spPr>
          <a:xfrm>
            <a:off x="1197496" y="5683512"/>
            <a:ext cx="7911008" cy="507831"/>
          </a:xfrm>
          <a:prstGeom prst="rect">
            <a:avLst/>
          </a:prstGeom>
          <a:solidFill>
            <a:srgbClr val="7A0000">
              <a:alpha val="90000"/>
            </a:srgbClr>
          </a:solidFill>
        </p:spPr>
        <p:txBody>
          <a:bodyPr wrap="square" bIns="91440" rtlCol="0" anchor="ctr">
            <a:spAutoFit/>
          </a:bodyPr>
          <a:lstStyle/>
          <a:p>
            <a:pPr algn="ctr"/>
            <a:r>
              <a:rPr lang="en-US" sz="2400" b="1" dirty="0" smtClean="0">
                <a:effectLst>
                  <a:outerShdw blurRad="50800" dist="38100" dir="2700000" algn="tl" rotWithShape="0">
                    <a:prstClr val="black"/>
                  </a:outerShdw>
                </a:effectLst>
                <a:latin typeface="+mn-lt"/>
              </a:rPr>
              <a:t>Roughly equal total number of rays per image!</a:t>
            </a:r>
            <a:endParaRPr lang="en-US" sz="2400" b="1"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911366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45"/>
                                        </p:tgtEl>
                                      </p:cBhvr>
                                    </p:animEffect>
                                    <p:set>
                                      <p:cBhvr>
                                        <p:cTn id="12" dur="1" fill="hold">
                                          <p:stCondLst>
                                            <p:cond delay="499"/>
                                          </p:stCondLst>
                                        </p:cTn>
                                        <p:tgtEl>
                                          <p:spTgt spid="1024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255"/>
                                        </p:tgtEl>
                                      </p:cBhvr>
                                    </p:animEffect>
                                    <p:set>
                                      <p:cBhvr>
                                        <p:cTn id="18" dur="1" fill="hold">
                                          <p:stCondLst>
                                            <p:cond delay="499"/>
                                          </p:stCondLst>
                                        </p:cTn>
                                        <p:tgtEl>
                                          <p:spTgt spid="10255"/>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3.61111E-6 7.40741E-7 L -3.61111E-6 -0.14583 " pathEditMode="relative" rAng="0" ptsTypes="AA">
                                      <p:cBhvr>
                                        <p:cTn id="20" dur="1400" fill="hold"/>
                                        <p:tgtEl>
                                          <p:spTgt spid="10241"/>
                                        </p:tgtEl>
                                        <p:attrNameLst>
                                          <p:attrName>ppt_x</p:attrName>
                                          <p:attrName>ppt_y</p:attrName>
                                        </p:attrNameLst>
                                      </p:cBhvr>
                                      <p:rCtr x="0" y="-7292"/>
                                    </p:animMotion>
                                  </p:childTnLst>
                                </p:cTn>
                              </p:par>
                              <p:par>
                                <p:cTn id="21" presetID="10" presetClass="entr" presetSubtype="0" fill="hold" nodeType="withEffect">
                                  <p:stCondLst>
                                    <p:cond delay="70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800"/>
                                        <p:tgtEl>
                                          <p:spTgt spid="102"/>
                                        </p:tgtEl>
                                      </p:cBhvr>
                                    </p:animEffect>
                                  </p:childTnLst>
                                </p:cTn>
                              </p:par>
                              <p:par>
                                <p:cTn id="24" presetID="10" presetClass="entr" presetSubtype="0" fill="hold" nodeType="withEffect">
                                  <p:stCondLst>
                                    <p:cond delay="70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8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500"/>
                                        <p:tgtEl>
                                          <p:spTgt spid="97"/>
                                        </p:tgtEl>
                                      </p:cBhvr>
                                    </p:animEffect>
                                  </p:childTnLst>
                                </p:cTn>
                              </p:par>
                              <p:par>
                                <p:cTn id="32" presetID="42" presetClass="path" presetSubtype="0" accel="50000" decel="50000" fill="hold" nodeType="withEffect">
                                  <p:stCondLst>
                                    <p:cond delay="300"/>
                                  </p:stCondLst>
                                  <p:childTnLst>
                                    <p:animMotion origin="layout" path="M 2.77778E-7 -2.22222E-6 L -0.15903 0.00023 " pathEditMode="relative" rAng="0" ptsTypes="AA">
                                      <p:cBhvr>
                                        <p:cTn id="33" dur="1000" fill="hold"/>
                                        <p:tgtEl>
                                          <p:spTgt spid="102"/>
                                        </p:tgtEl>
                                        <p:attrNameLst>
                                          <p:attrName>ppt_x</p:attrName>
                                          <p:attrName>ppt_y</p:attrName>
                                        </p:attrNameLst>
                                      </p:cBhvr>
                                      <p:rCtr x="-7951" y="0"/>
                                    </p:animMotion>
                                  </p:childTnLst>
                                </p:cTn>
                              </p:par>
                              <p:par>
                                <p:cTn id="34" presetID="10" presetClass="entr" presetSubtype="0" fill="hold" nodeType="withEffect">
                                  <p:stCondLst>
                                    <p:cond delay="900"/>
                                  </p:stCondLst>
                                  <p:childTnLst>
                                    <p:set>
                                      <p:cBhvr>
                                        <p:cTn id="35" dur="1" fill="hold">
                                          <p:stCondLst>
                                            <p:cond delay="0"/>
                                          </p:stCondLst>
                                        </p:cTn>
                                        <p:tgtEl>
                                          <p:spTgt spid="105"/>
                                        </p:tgtEl>
                                        <p:attrNameLst>
                                          <p:attrName>style.visibility</p:attrName>
                                        </p:attrNameLst>
                                      </p:cBhvr>
                                      <p:to>
                                        <p:strVal val="visible"/>
                                      </p:to>
                                    </p:set>
                                    <p:animEffect transition="in" filter="fade">
                                      <p:cBhvr>
                                        <p:cTn id="36" dur="800"/>
                                        <p:tgtEl>
                                          <p:spTgt spid="105"/>
                                        </p:tgtEl>
                                      </p:cBhvr>
                                    </p:animEffect>
                                  </p:childTnLst>
                                </p:cTn>
                              </p:par>
                            </p:childTnLst>
                          </p:cTn>
                        </p:par>
                        <p:par>
                          <p:cTn id="37" fill="hold">
                            <p:stCondLst>
                              <p:cond delay="1700"/>
                            </p:stCondLst>
                            <p:childTnLst>
                              <p:par>
                                <p:cTn id="38" presetID="10" presetClass="entr" presetSubtype="0" fill="hold" nodeType="afterEffect">
                                  <p:stCondLst>
                                    <p:cond delay="100"/>
                                  </p:stCondLst>
                                  <p:childTnLst>
                                    <p:set>
                                      <p:cBhvr>
                                        <p:cTn id="39" dur="1" fill="hold">
                                          <p:stCondLst>
                                            <p:cond delay="0"/>
                                          </p:stCondLst>
                                        </p:cTn>
                                        <p:tgtEl>
                                          <p:spTgt spid="10257"/>
                                        </p:tgtEl>
                                        <p:attrNameLst>
                                          <p:attrName>style.visibility</p:attrName>
                                        </p:attrNameLst>
                                      </p:cBhvr>
                                      <p:to>
                                        <p:strVal val="visible"/>
                                      </p:to>
                                    </p:set>
                                    <p:animEffect transition="in" filter="fade">
                                      <p:cBhvr>
                                        <p:cTn id="40" dur="300"/>
                                        <p:tgtEl>
                                          <p:spTgt spid="1025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Technique comparison</a:t>
            </a:r>
            <a:endParaRPr lang="en-US" dirty="0"/>
          </a:p>
        </p:txBody>
      </p:sp>
      <p:sp>
        <p:nvSpPr>
          <p:cNvPr id="26" name="Text Placeholder 25"/>
          <p:cNvSpPr>
            <a:spLocks noGrp="1"/>
          </p:cNvSpPr>
          <p:nvPr>
            <p:ph type="body" sz="quarter" idx="10"/>
          </p:nvPr>
        </p:nvSpPr>
        <p:spPr/>
        <p:txBody>
          <a:bodyPr/>
          <a:lstStyle/>
          <a:p>
            <a:pPr marL="64008" indent="0">
              <a:buNone/>
            </a:pPr>
            <a:r>
              <a:rPr lang="en-US" dirty="0" smtClean="0"/>
              <a:t>Diffuse illumination</a:t>
            </a:r>
            <a:endParaRPr lang="en-US" dirty="0"/>
          </a:p>
        </p:txBody>
      </p:sp>
      <p:sp>
        <p:nvSpPr>
          <p:cNvPr id="131" name="Vertex merging"/>
          <p:cNvSpPr txBox="1"/>
          <p:nvPr/>
        </p:nvSpPr>
        <p:spPr>
          <a:xfrm>
            <a:off x="6340490" y="4398203"/>
            <a:ext cx="2377440" cy="830997"/>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Vertex</a:t>
            </a:r>
          </a:p>
          <a:p>
            <a:pPr algn="ctr"/>
            <a:r>
              <a:rPr lang="en-US" sz="2400" dirty="0" smtClean="0">
                <a:effectLst>
                  <a:outerShdw blurRad="50800" dist="38100" dir="2700000" algn="tl" rotWithShape="0">
                    <a:prstClr val="black"/>
                  </a:outerShdw>
                </a:effectLst>
                <a:latin typeface="+mn-lt"/>
              </a:rPr>
              <a:t>Merging</a:t>
            </a:r>
            <a:r>
              <a:rPr lang="en-US" sz="2400" dirty="0" smtClean="0">
                <a:solidFill>
                  <a:schemeClr val="accent1"/>
                </a:solidFill>
                <a:effectLst>
                  <a:outerShdw blurRad="50800" dist="38100" dir="2700000" algn="tl" rotWithShape="0">
                    <a:prstClr val="black"/>
                  </a:outerShdw>
                </a:effectLst>
                <a:latin typeface="+mn-lt"/>
              </a:rPr>
              <a:t> </a:t>
            </a:r>
            <a:r>
              <a:rPr lang="en-US" sz="2400" dirty="0" smtClean="0">
                <a:effectLst>
                  <a:outerShdw blurRad="50800" dist="38100" dir="2700000" algn="tl" rotWithShape="0">
                    <a:prstClr val="black"/>
                  </a:outerShdw>
                </a:effectLst>
                <a:latin typeface="+mn-lt"/>
              </a:rPr>
              <a:t>(</a:t>
            </a:r>
            <a:r>
              <a:rPr lang="en-US" sz="2400" b="1" dirty="0" smtClean="0">
                <a:effectLst>
                  <a:outerShdw blurRad="50800" dist="38100" dir="2700000" algn="tl" rotWithShape="0">
                    <a:prstClr val="black"/>
                  </a:outerShdw>
                </a:effectLst>
                <a:latin typeface="+mn-lt"/>
              </a:rPr>
              <a:t>VM</a:t>
            </a:r>
            <a:r>
              <a:rPr lang="en-US" sz="2400" dirty="0" smtClean="0">
                <a:effectLst>
                  <a:outerShdw blurRad="50800" dist="38100" dir="2700000" algn="tl" rotWithShape="0">
                    <a:prstClr val="black"/>
                  </a:outerShdw>
                </a:effectLst>
                <a:latin typeface="+mn-lt"/>
              </a:rPr>
              <a:t>)</a:t>
            </a:r>
            <a:endParaRPr lang="en-US" sz="2400" dirty="0">
              <a:effectLst>
                <a:outerShdw blurRad="50800" dist="38100" dir="2700000" algn="tl" rotWithShape="0">
                  <a:prstClr val="black"/>
                </a:outerShdw>
              </a:effectLst>
              <a:latin typeface="+mn-lt"/>
            </a:endParaRPr>
          </a:p>
        </p:txBody>
      </p:sp>
      <p:grpSp>
        <p:nvGrpSpPr>
          <p:cNvPr id="8" name="Group 7"/>
          <p:cNvGrpSpPr/>
          <p:nvPr/>
        </p:nvGrpSpPr>
        <p:grpSpPr>
          <a:xfrm>
            <a:off x="451620" y="1397070"/>
            <a:ext cx="2335171" cy="2896026"/>
            <a:chOff x="323528" y="2021939"/>
            <a:chExt cx="2335171" cy="2896026"/>
          </a:xfrm>
        </p:grpSpPr>
        <p:sp>
          <p:nvSpPr>
            <p:cNvPr id="6" name="Rectangle 5"/>
            <p:cNvSpPr/>
            <p:nvPr/>
          </p:nvSpPr>
          <p:spPr>
            <a:xfrm>
              <a:off x="1090323" y="2385764"/>
              <a:ext cx="1568376"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18" name="Group 117"/>
            <p:cNvGrpSpPr/>
            <p:nvPr/>
          </p:nvGrpSpPr>
          <p:grpSpPr>
            <a:xfrm>
              <a:off x="1465756" y="2513134"/>
              <a:ext cx="860188" cy="329144"/>
              <a:chOff x="3444441" y="2883266"/>
              <a:chExt cx="835188" cy="319577"/>
            </a:xfrm>
          </p:grpSpPr>
          <p:sp>
            <p:nvSpPr>
              <p:cNvPr id="119" name="Rectangle 118"/>
              <p:cNvSpPr/>
              <p:nvPr/>
            </p:nvSpPr>
            <p:spPr>
              <a:xfrm>
                <a:off x="3444441" y="2883266"/>
                <a:ext cx="835188" cy="89089"/>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20" name="Group 119"/>
              <p:cNvGrpSpPr/>
              <p:nvPr/>
            </p:nvGrpSpPr>
            <p:grpSpPr>
              <a:xfrm>
                <a:off x="3456045" y="3024268"/>
                <a:ext cx="811979" cy="178575"/>
                <a:chOff x="3399981" y="3014744"/>
                <a:chExt cx="921967" cy="266618"/>
              </a:xfrm>
            </p:grpSpPr>
            <p:sp>
              <p:nvSpPr>
                <p:cNvPr id="121" name="Isosceles Triangle 120"/>
                <p:cNvSpPr/>
                <p:nvPr/>
              </p:nvSpPr>
              <p:spPr>
                <a:xfrm rot="10800000">
                  <a:off x="3836961" y="308544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2" name="Isosceles Triangle 121"/>
                <p:cNvSpPr/>
                <p:nvPr/>
              </p:nvSpPr>
              <p:spPr>
                <a:xfrm rot="9000000">
                  <a:off x="4276229" y="3024658"/>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3" name="Isosceles Triangle 122"/>
                <p:cNvSpPr/>
                <p:nvPr/>
              </p:nvSpPr>
              <p:spPr>
                <a:xfrm rot="12600000">
                  <a:off x="3399981" y="3014744"/>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4" name="Isosceles Triangle 123"/>
                <p:cNvSpPr/>
                <p:nvPr/>
              </p:nvSpPr>
              <p:spPr>
                <a:xfrm rot="11700000">
                  <a:off x="3623980" y="3068176"/>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5" name="Isosceles Triangle 124"/>
                <p:cNvSpPr/>
                <p:nvPr/>
              </p:nvSpPr>
              <p:spPr>
                <a:xfrm rot="9900000">
                  <a:off x="4051354" y="307717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5" name="Rectangle 4"/>
            <p:cNvSpPr/>
            <p:nvPr/>
          </p:nvSpPr>
          <p:spPr>
            <a:xfrm>
              <a:off x="1090323" y="4492418"/>
              <a:ext cx="1568376"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a:stCxn id="17" idx="1"/>
              <a:endCxn id="12" idx="5"/>
            </p:cNvCxnSpPr>
            <p:nvPr/>
          </p:nvCxnSpPr>
          <p:spPr>
            <a:xfrm flipH="1" flipV="1">
              <a:off x="820645" y="3517390"/>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09507" y="3406254"/>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3" name="Group 12"/>
            <p:cNvGrpSpPr/>
            <p:nvPr/>
          </p:nvGrpSpPr>
          <p:grpSpPr>
            <a:xfrm rot="774754">
              <a:off x="323528" y="3098323"/>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mc:AlternateContent xmlns:mc="http://schemas.openxmlformats.org/markup-compatibility/2006" xmlns:a14="http://schemas.microsoft.com/office/drawing/2010/main">
          <mc:Choice Requires="a14">
            <p:sp>
              <p:nvSpPr>
                <p:cNvPr id="19" name="Rectangle 18"/>
                <p:cNvSpPr/>
                <p:nvPr/>
              </p:nvSpPr>
              <p:spPr>
                <a:xfrm>
                  <a:off x="1691757" y="202193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0</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1691757" y="2021939"/>
                  <a:ext cx="501676" cy="400110"/>
                </a:xfrm>
                <a:prstGeom prst="rect">
                  <a:avLst/>
                </a:prstGeom>
                <a:blipFill rotWithShape="1">
                  <a:blip r:embed="rId5"/>
                  <a:stretch>
                    <a:fillRect b="-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572350" y="4517855"/>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1572350" y="4517855"/>
                  <a:ext cx="501676" cy="400110"/>
                </a:xfrm>
                <a:prstGeom prst="rect">
                  <a:avLst/>
                </a:prstGeom>
                <a:blipFill rotWithShape="1">
                  <a:blip r:embed="rId6"/>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71585" y="3423489"/>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371585" y="3423489"/>
                  <a:ext cx="511999" cy="400110"/>
                </a:xfrm>
                <a:prstGeom prst="rect">
                  <a:avLst/>
                </a:prstGeom>
                <a:blipFill rotWithShape="1">
                  <a:blip r:embed="rId7"/>
                  <a:stretch>
                    <a:fillRect b="-10769"/>
                  </a:stretch>
                </a:blipFill>
              </p:spPr>
              <p:txBody>
                <a:bodyPr/>
                <a:lstStyle/>
                <a:p>
                  <a:r>
                    <a:rPr lang="en-US">
                      <a:noFill/>
                    </a:rPr>
                    <a:t> </a:t>
                  </a:r>
                </a:p>
              </p:txBody>
            </p:sp>
          </mc:Fallback>
        </mc:AlternateContent>
        <p:cxnSp>
          <p:nvCxnSpPr>
            <p:cNvPr id="10" name="Straight Arrow Connector 9"/>
            <p:cNvCxnSpPr>
              <a:stCxn id="16" idx="4"/>
              <a:endCxn id="17" idx="0"/>
            </p:cNvCxnSpPr>
            <p:nvPr/>
          </p:nvCxnSpPr>
          <p:spPr>
            <a:xfrm flipH="1">
              <a:off x="1874511" y="2642772"/>
              <a:ext cx="21339" cy="1780474"/>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830747" y="2512568"/>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809408" y="442324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32" name="TextBox 131"/>
          <p:cNvSpPr txBox="1"/>
          <p:nvPr/>
        </p:nvSpPr>
        <p:spPr>
          <a:xfrm>
            <a:off x="517850" y="4398203"/>
            <a:ext cx="2377440" cy="830997"/>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Vertex connection (</a:t>
            </a:r>
            <a:r>
              <a:rPr lang="en-US" sz="2400" b="1" dirty="0" smtClean="0">
                <a:effectLst>
                  <a:outerShdw blurRad="50800" dist="38100" dir="2700000" algn="tl" rotWithShape="0">
                    <a:prstClr val="black"/>
                  </a:outerShdw>
                </a:effectLst>
                <a:latin typeface="+mn-lt"/>
              </a:rPr>
              <a:t>VC</a:t>
            </a:r>
            <a:r>
              <a:rPr lang="en-US" sz="2400" dirty="0" smtClean="0">
                <a:effectLst>
                  <a:outerShdw blurRad="50800" dist="38100" dir="2700000" algn="tl" rotWithShape="0">
                    <a:prstClr val="black"/>
                  </a:outerShdw>
                </a:effectLst>
                <a:latin typeface="+mn-lt"/>
              </a:rPr>
              <a:t>)</a:t>
            </a:r>
            <a:endParaRPr lang="en-US" sz="2400" dirty="0">
              <a:effectLst>
                <a:outerShdw blurRad="50800" dist="38100" dir="2700000" algn="tl" rotWithShape="0">
                  <a:prstClr val="black"/>
                </a:outerShdw>
              </a:effectLst>
              <a:latin typeface="+mn-lt"/>
            </a:endParaRPr>
          </a:p>
        </p:txBody>
      </p:sp>
      <p:grpSp>
        <p:nvGrpSpPr>
          <p:cNvPr id="7" name="Group 6"/>
          <p:cNvGrpSpPr/>
          <p:nvPr/>
        </p:nvGrpSpPr>
        <p:grpSpPr>
          <a:xfrm>
            <a:off x="3357957" y="1397070"/>
            <a:ext cx="2335171" cy="2896026"/>
            <a:chOff x="3229865" y="2021939"/>
            <a:chExt cx="2335171" cy="2896026"/>
          </a:xfrm>
        </p:grpSpPr>
        <p:sp>
          <p:nvSpPr>
            <p:cNvPr id="47" name="Rectangle 46"/>
            <p:cNvSpPr/>
            <p:nvPr/>
          </p:nvSpPr>
          <p:spPr>
            <a:xfrm>
              <a:off x="3996660" y="2385764"/>
              <a:ext cx="1568376"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10" name="Group 109"/>
            <p:cNvGrpSpPr/>
            <p:nvPr/>
          </p:nvGrpSpPr>
          <p:grpSpPr>
            <a:xfrm>
              <a:off x="4372948" y="2513134"/>
              <a:ext cx="860188" cy="329144"/>
              <a:chOff x="3444441" y="2883266"/>
              <a:chExt cx="835188" cy="319577"/>
            </a:xfrm>
          </p:grpSpPr>
          <p:sp>
            <p:nvSpPr>
              <p:cNvPr id="111" name="Rectangle 110"/>
              <p:cNvSpPr/>
              <p:nvPr/>
            </p:nvSpPr>
            <p:spPr>
              <a:xfrm>
                <a:off x="3444441" y="2883266"/>
                <a:ext cx="835188" cy="89089"/>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12" name="Group 111"/>
              <p:cNvGrpSpPr/>
              <p:nvPr/>
            </p:nvGrpSpPr>
            <p:grpSpPr>
              <a:xfrm>
                <a:off x="3456045" y="3024268"/>
                <a:ext cx="811979" cy="178575"/>
                <a:chOff x="3399981" y="3014744"/>
                <a:chExt cx="921967" cy="266618"/>
              </a:xfrm>
            </p:grpSpPr>
            <p:sp>
              <p:nvSpPr>
                <p:cNvPr id="113" name="Isosceles Triangle 112"/>
                <p:cNvSpPr/>
                <p:nvPr/>
              </p:nvSpPr>
              <p:spPr>
                <a:xfrm rot="10800000">
                  <a:off x="3836961" y="308544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3996660" y="4492418"/>
              <a:ext cx="1568376"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66" idx="1"/>
              <a:endCxn id="49" idx="5"/>
            </p:cNvCxnSpPr>
            <p:nvPr/>
          </p:nvCxnSpPr>
          <p:spPr>
            <a:xfrm flipH="1" flipV="1">
              <a:off x="3726982" y="3517390"/>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3615844" y="3406254"/>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50" name="Group 49"/>
            <p:cNvGrpSpPr/>
            <p:nvPr/>
          </p:nvGrpSpPr>
          <p:grpSpPr>
            <a:xfrm rot="774754">
              <a:off x="3229865" y="3098323"/>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mc:AlternateContent xmlns:mc="http://schemas.openxmlformats.org/markup-compatibility/2006" xmlns:a14="http://schemas.microsoft.com/office/drawing/2010/main">
          <mc:Choice Requires="a14">
            <p:sp>
              <p:nvSpPr>
                <p:cNvPr id="53" name="Rectangle 52"/>
                <p:cNvSpPr/>
                <p:nvPr/>
              </p:nvSpPr>
              <p:spPr>
                <a:xfrm>
                  <a:off x="4598094" y="202193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0</m:t>
                            </m:r>
                          </m:sub>
                        </m:sSub>
                      </m:oMath>
                    </m:oMathPara>
                  </a14:m>
                  <a:endParaRPr lang="en-GB" sz="2000" dirty="0"/>
                </a:p>
              </p:txBody>
            </p:sp>
          </mc:Choice>
          <mc:Fallback xmlns="">
            <p:sp>
              <p:nvSpPr>
                <p:cNvPr id="53" name="Rectangle 52"/>
                <p:cNvSpPr>
                  <a:spLocks noRot="1" noChangeAspect="1" noMove="1" noResize="1" noEditPoints="1" noAdjustHandles="1" noChangeArrowheads="1" noChangeShapeType="1" noTextEdit="1"/>
                </p:cNvSpPr>
                <p:nvPr/>
              </p:nvSpPr>
              <p:spPr>
                <a:xfrm>
                  <a:off x="4598094" y="2021939"/>
                  <a:ext cx="501676" cy="400110"/>
                </a:xfrm>
                <a:prstGeom prst="rect">
                  <a:avLst/>
                </a:prstGeom>
                <a:blipFill rotWithShape="1">
                  <a:blip r:embed="rId8"/>
                  <a:stretch>
                    <a:fillRect b="-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p:cNvSpPr/>
                <p:nvPr/>
              </p:nvSpPr>
              <p:spPr>
                <a:xfrm>
                  <a:off x="4478687" y="4517855"/>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54" name="Rectangle 53"/>
                <p:cNvSpPr>
                  <a:spLocks noRot="1" noChangeAspect="1" noMove="1" noResize="1" noEditPoints="1" noAdjustHandles="1" noChangeArrowheads="1" noChangeShapeType="1" noTextEdit="1"/>
                </p:cNvSpPr>
                <p:nvPr/>
              </p:nvSpPr>
              <p:spPr>
                <a:xfrm>
                  <a:off x="4478687" y="4517855"/>
                  <a:ext cx="501676" cy="400110"/>
                </a:xfrm>
                <a:prstGeom prst="rect">
                  <a:avLst/>
                </a:prstGeom>
                <a:blipFill rotWithShape="1">
                  <a:blip r:embed="rId9"/>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3277922" y="3423489"/>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55" name="Rectangle 54"/>
                <p:cNvSpPr>
                  <a:spLocks noRot="1" noChangeAspect="1" noMove="1" noResize="1" noEditPoints="1" noAdjustHandles="1" noChangeArrowheads="1" noChangeShapeType="1" noTextEdit="1"/>
                </p:cNvSpPr>
                <p:nvPr/>
              </p:nvSpPr>
              <p:spPr>
                <a:xfrm>
                  <a:off x="3277922" y="3423489"/>
                  <a:ext cx="511999" cy="400110"/>
                </a:xfrm>
                <a:prstGeom prst="rect">
                  <a:avLst/>
                </a:prstGeom>
                <a:blipFill rotWithShape="1">
                  <a:blip r:embed="rId10"/>
                  <a:stretch>
                    <a:fillRect b="-10769"/>
                  </a:stretch>
                </a:blipFill>
              </p:spPr>
              <p:txBody>
                <a:bodyPr/>
                <a:lstStyle/>
                <a:p>
                  <a:r>
                    <a:rPr lang="en-US">
                      <a:noFill/>
                    </a:rPr>
                    <a:t> </a:t>
                  </a:r>
                </a:p>
              </p:txBody>
            </p:sp>
          </mc:Fallback>
        </mc:AlternateContent>
        <p:cxnSp>
          <p:nvCxnSpPr>
            <p:cNvPr id="91" name="Straight Arrow Connector 90"/>
            <p:cNvCxnSpPr>
              <a:stCxn id="90" idx="4"/>
              <a:endCxn id="66" idx="0"/>
            </p:cNvCxnSpPr>
            <p:nvPr/>
          </p:nvCxnSpPr>
          <p:spPr>
            <a:xfrm flipH="1">
              <a:off x="4780848" y="2642772"/>
              <a:ext cx="22194" cy="178047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4737939" y="2512568"/>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6" name="Oval 65"/>
            <p:cNvSpPr/>
            <p:nvPr/>
          </p:nvSpPr>
          <p:spPr>
            <a:xfrm>
              <a:off x="4715745" y="442324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33" name="TextBox 132"/>
          <p:cNvSpPr txBox="1"/>
          <p:nvPr/>
        </p:nvSpPr>
        <p:spPr>
          <a:xfrm>
            <a:off x="3429170" y="4398203"/>
            <a:ext cx="2377440" cy="830997"/>
          </a:xfrm>
          <a:prstGeom prst="rect">
            <a:avLst/>
          </a:prstGeom>
          <a:solidFill>
            <a:schemeClr val="tx1">
              <a:alpha val="20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Unidirectional sampling (</a:t>
            </a:r>
            <a:r>
              <a:rPr lang="en-US" sz="2400" b="1" dirty="0" smtClean="0">
                <a:effectLst>
                  <a:outerShdw blurRad="50800" dist="38100" dir="2700000" algn="tl" rotWithShape="0">
                    <a:prstClr val="black"/>
                  </a:outerShdw>
                </a:effectLst>
                <a:latin typeface="+mn-lt"/>
              </a:rPr>
              <a:t>US</a:t>
            </a:r>
            <a:r>
              <a:rPr lang="en-US" sz="2400" dirty="0" smtClean="0">
                <a:effectLst>
                  <a:outerShdw blurRad="50800" dist="38100" dir="2700000" algn="tl" rotWithShape="0">
                    <a:prstClr val="black"/>
                  </a:outerShdw>
                </a:effectLst>
                <a:latin typeface="+mn-lt"/>
              </a:rPr>
              <a:t>)</a:t>
            </a:r>
            <a:endParaRPr lang="en-US" sz="2400" dirty="0">
              <a:effectLst>
                <a:outerShdw blurRad="50800" dist="38100" dir="2700000" algn="tl" rotWithShape="0">
                  <a:prstClr val="black"/>
                </a:outerShdw>
              </a:effectLst>
              <a:latin typeface="+mn-lt"/>
            </a:endParaRPr>
          </a:p>
        </p:txBody>
      </p:sp>
      <mc:AlternateContent xmlns:mc="http://schemas.openxmlformats.org/markup-compatibility/2006" xmlns:a14="http://schemas.microsoft.com/office/drawing/2010/main">
        <mc:Choice Requires="a14">
          <p:sp>
            <p:nvSpPr>
              <p:cNvPr id="85" name="Rectangle 84"/>
              <p:cNvSpPr/>
              <p:nvPr/>
            </p:nvSpPr>
            <p:spPr>
              <a:xfrm>
                <a:off x="3429170" y="5365195"/>
                <a:ext cx="5288760" cy="1224136"/>
              </a:xfrm>
              <a:prstGeom prst="rect">
                <a:avLst/>
              </a:prstGeom>
              <a:solidFill>
                <a:srgbClr val="C00000">
                  <a:alpha val="39000"/>
                </a:srgb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smtClean="0"/>
                  <a:t>Roughly equal sampling densities</a:t>
                </a:r>
              </a:p>
              <a:p>
                <a:pPr algn="ctr"/>
                <a:endParaRPr lang="en-US" sz="600" b="1" dirty="0" smtClean="0"/>
              </a:p>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𝑝</m:t>
                          </m:r>
                        </m:e>
                        <m:sub>
                          <m:r>
                            <a:rPr lang="en-US" sz="2400" b="0" i="1" smtClean="0">
                              <a:latin typeface="Cambria Math"/>
                            </a:rPr>
                            <m:t>𝑈𝑆</m:t>
                          </m:r>
                        </m:sub>
                      </m:sSub>
                      <m:r>
                        <a:rPr lang="en-US" sz="2400" b="0" i="1" smtClean="0">
                          <a:latin typeface="Cambria Math"/>
                        </a:rPr>
                        <m:t>≈</m:t>
                      </m:r>
                      <m:sSub>
                        <m:sSubPr>
                          <m:ctrlPr>
                            <a:rPr lang="en-US" sz="2400" i="1" smtClean="0">
                              <a:latin typeface="Cambria Math"/>
                            </a:rPr>
                          </m:ctrlPr>
                        </m:sSubPr>
                        <m:e>
                          <m:r>
                            <a:rPr lang="en-US" sz="2400" b="0" i="1" smtClean="0">
                              <a:latin typeface="Cambria Math"/>
                            </a:rPr>
                            <m:t>𝑝</m:t>
                          </m:r>
                        </m:e>
                        <m:sub>
                          <m:r>
                            <a:rPr lang="en-US" sz="2400" b="0" i="1" smtClean="0">
                              <a:latin typeface="Cambria Math"/>
                            </a:rPr>
                            <m:t>𝑉𝑀</m:t>
                          </m:r>
                        </m:sub>
                      </m:sSub>
                      <m:r>
                        <a:rPr lang="en-US" sz="2400" b="0" i="1" smtClean="0">
                          <a:latin typeface="Cambria Math"/>
                        </a:rPr>
                        <m:t>≈</m:t>
                      </m:r>
                      <m:f>
                        <m:fPr>
                          <m:ctrlPr>
                            <a:rPr lang="en-US" sz="2400" i="1" smtClean="0">
                              <a:latin typeface="Cambria Math"/>
                            </a:rPr>
                          </m:ctrlPr>
                        </m:fPr>
                        <m:num>
                          <m:sSub>
                            <m:sSubPr>
                              <m:ctrlPr>
                                <a:rPr lang="en-US" sz="2400" i="1" smtClean="0">
                                  <a:latin typeface="Cambria Math"/>
                                </a:rPr>
                              </m:ctrlPr>
                            </m:sSubPr>
                            <m:e>
                              <m:r>
                                <a:rPr lang="en-US" sz="2400" b="0" i="1" smtClean="0">
                                  <a:latin typeface="Cambria Math"/>
                                </a:rPr>
                                <m:t>𝑝</m:t>
                              </m:r>
                            </m:e>
                            <m:sub>
                              <m:r>
                                <a:rPr lang="en-US" sz="2400" b="0" i="1" smtClean="0">
                                  <a:latin typeface="Cambria Math"/>
                                </a:rPr>
                                <m:t>𝑉𝐶</m:t>
                              </m:r>
                            </m:sub>
                          </m:sSub>
                        </m:num>
                        <m:den>
                          <m:r>
                            <a:rPr lang="en-US" sz="2400" b="0" i="1" smtClean="0">
                              <a:latin typeface="Cambria Math"/>
                            </a:rPr>
                            <m:t>100,000</m:t>
                          </m:r>
                        </m:den>
                      </m:f>
                    </m:oMath>
                  </m:oMathPara>
                </a14:m>
                <a:endParaRPr lang="en-US" sz="2400" i="1" dirty="0"/>
              </a:p>
            </p:txBody>
          </p:sp>
        </mc:Choice>
        <mc:Fallback xmlns="">
          <p:sp>
            <p:nvSpPr>
              <p:cNvPr id="85" name="Rectangle 84"/>
              <p:cNvSpPr>
                <a:spLocks noRot="1" noChangeAspect="1" noMove="1" noResize="1" noEditPoints="1" noAdjustHandles="1" noChangeArrowheads="1" noChangeShapeType="1" noTextEdit="1"/>
              </p:cNvSpPr>
              <p:nvPr/>
            </p:nvSpPr>
            <p:spPr>
              <a:xfrm>
                <a:off x="3429170" y="5365195"/>
                <a:ext cx="5288760" cy="1224136"/>
              </a:xfrm>
              <a:prstGeom prst="rect">
                <a:avLst/>
              </a:prstGeom>
              <a:blipFill rotWithShape="1">
                <a:blip r:embed="rId11"/>
                <a:stretch>
                  <a:fillRect/>
                </a:stretch>
              </a:blipFill>
              <a:ln>
                <a:noFill/>
              </a:ln>
              <a:effectLst>
                <a:outerShdw blurRad="50800" dist="38100" dir="7740000" algn="t" rotWithShape="0">
                  <a:srgbClr val="000000">
                    <a:alpha val="60000"/>
                  </a:srgbClr>
                </a:outerShdw>
              </a:effectLst>
            </p:spPr>
            <p:txBody>
              <a:bodyPr/>
              <a:lstStyle/>
              <a:p>
                <a:r>
                  <a:rPr lang="en-US">
                    <a:noFill/>
                  </a:rPr>
                  <a:t> </a:t>
                </a:r>
              </a:p>
            </p:txBody>
          </p:sp>
        </mc:Fallback>
      </mc:AlternateContent>
      <p:grpSp>
        <p:nvGrpSpPr>
          <p:cNvPr id="28" name="Group 27"/>
          <p:cNvGrpSpPr/>
          <p:nvPr/>
        </p:nvGrpSpPr>
        <p:grpSpPr>
          <a:xfrm>
            <a:off x="6269277" y="1397070"/>
            <a:ext cx="2335171" cy="2896026"/>
            <a:chOff x="6269277" y="1397070"/>
            <a:chExt cx="2335171" cy="2896026"/>
          </a:xfrm>
        </p:grpSpPr>
        <p:sp>
          <p:nvSpPr>
            <p:cNvPr id="67" name="Rectangle 66"/>
            <p:cNvSpPr/>
            <p:nvPr/>
          </p:nvSpPr>
          <p:spPr>
            <a:xfrm>
              <a:off x="7036072" y="3867549"/>
              <a:ext cx="1568376"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68" name="Rectangle 67"/>
            <p:cNvSpPr/>
            <p:nvPr/>
          </p:nvSpPr>
          <p:spPr>
            <a:xfrm>
              <a:off x="7036072" y="1760895"/>
              <a:ext cx="1568376"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0" name="Oval 69"/>
            <p:cNvSpPr/>
            <p:nvPr/>
          </p:nvSpPr>
          <p:spPr>
            <a:xfrm>
              <a:off x="6655256" y="2781385"/>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1" name="Group 70"/>
            <p:cNvGrpSpPr/>
            <p:nvPr/>
          </p:nvGrpSpPr>
          <p:grpSpPr>
            <a:xfrm rot="774754">
              <a:off x="6269277" y="2473454"/>
              <a:ext cx="410270" cy="298378"/>
              <a:chOff x="3192789" y="1005143"/>
              <a:chExt cx="785815" cy="571503"/>
            </a:xfrm>
          </p:grpSpPr>
          <p:sp>
            <p:nvSpPr>
              <p:cNvPr id="72" name="Isosceles Triangle 71"/>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73" name="Rectangle 72"/>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mc:AlternateContent xmlns:mc="http://schemas.openxmlformats.org/markup-compatibility/2006" xmlns:a14="http://schemas.microsoft.com/office/drawing/2010/main">
          <mc:Choice Requires="a14">
            <p:sp>
              <p:nvSpPr>
                <p:cNvPr id="74" name="Rectangle 73"/>
                <p:cNvSpPr/>
                <p:nvPr/>
              </p:nvSpPr>
              <p:spPr>
                <a:xfrm>
                  <a:off x="7637506" y="139707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0</m:t>
                            </m:r>
                          </m:sub>
                        </m:sSub>
                      </m:oMath>
                    </m:oMathPara>
                  </a14:m>
                  <a:endParaRPr lang="en-GB" sz="2000" dirty="0"/>
                </a:p>
              </p:txBody>
            </p:sp>
          </mc:Choice>
          <mc:Fallback xmlns="">
            <p:sp>
              <p:nvSpPr>
                <p:cNvPr id="74" name="Rectangle 73"/>
                <p:cNvSpPr>
                  <a:spLocks noRot="1" noChangeAspect="1" noMove="1" noResize="1" noEditPoints="1" noAdjustHandles="1" noChangeArrowheads="1" noChangeShapeType="1" noTextEdit="1"/>
                </p:cNvSpPr>
                <p:nvPr/>
              </p:nvSpPr>
              <p:spPr>
                <a:xfrm>
                  <a:off x="7637506" y="1397070"/>
                  <a:ext cx="501676" cy="400110"/>
                </a:xfrm>
                <a:prstGeom prst="rect">
                  <a:avLst/>
                </a:prstGeom>
                <a:blipFill rotWithShape="1">
                  <a:blip r:embed="rId12"/>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7518099" y="3892986"/>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75" name="Rectangle 74"/>
                <p:cNvSpPr>
                  <a:spLocks noRot="1" noChangeAspect="1" noMove="1" noResize="1" noEditPoints="1" noAdjustHandles="1" noChangeArrowheads="1" noChangeShapeType="1" noTextEdit="1"/>
                </p:cNvSpPr>
                <p:nvPr/>
              </p:nvSpPr>
              <p:spPr>
                <a:xfrm>
                  <a:off x="7518099" y="3892986"/>
                  <a:ext cx="501676" cy="400110"/>
                </a:xfrm>
                <a:prstGeom prst="rect">
                  <a:avLst/>
                </a:prstGeom>
                <a:blipFill rotWithShape="1">
                  <a:blip r:embed="rId13"/>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p:cNvSpPr/>
                <p:nvPr/>
              </p:nvSpPr>
              <p:spPr>
                <a:xfrm>
                  <a:off x="6317334" y="2798620"/>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76" name="Rectangle 75"/>
                <p:cNvSpPr>
                  <a:spLocks noRot="1" noChangeAspect="1" noMove="1" noResize="1" noEditPoints="1" noAdjustHandles="1" noChangeArrowheads="1" noChangeShapeType="1" noTextEdit="1"/>
                </p:cNvSpPr>
                <p:nvPr/>
              </p:nvSpPr>
              <p:spPr>
                <a:xfrm>
                  <a:off x="6317334" y="2798620"/>
                  <a:ext cx="511999" cy="400110"/>
                </a:xfrm>
                <a:prstGeom prst="rect">
                  <a:avLst/>
                </a:prstGeom>
                <a:blipFill rotWithShape="1">
                  <a:blip r:embed="rId14"/>
                  <a:stretch>
                    <a:fillRect b="-9091"/>
                  </a:stretch>
                </a:blipFill>
              </p:spPr>
              <p:txBody>
                <a:bodyPr/>
                <a:lstStyle/>
                <a:p>
                  <a:r>
                    <a:rPr lang="en-US">
                      <a:noFill/>
                    </a:rPr>
                    <a:t> </a:t>
                  </a:r>
                </a:p>
              </p:txBody>
            </p:sp>
          </mc:Fallback>
        </mc:AlternateContent>
        <p:grpSp>
          <p:nvGrpSpPr>
            <p:cNvPr id="77" name="Group 76"/>
            <p:cNvGrpSpPr/>
            <p:nvPr/>
          </p:nvGrpSpPr>
          <p:grpSpPr>
            <a:xfrm>
              <a:off x="7411505" y="1888265"/>
              <a:ext cx="860188" cy="329144"/>
              <a:chOff x="3444441" y="2883266"/>
              <a:chExt cx="835188" cy="319577"/>
            </a:xfrm>
          </p:grpSpPr>
          <p:sp>
            <p:nvSpPr>
              <p:cNvPr id="78" name="Rectangle 77"/>
              <p:cNvSpPr/>
              <p:nvPr/>
            </p:nvSpPr>
            <p:spPr>
              <a:xfrm>
                <a:off x="3444441" y="2883266"/>
                <a:ext cx="835188" cy="89089"/>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79" name="Group 78"/>
              <p:cNvGrpSpPr/>
              <p:nvPr/>
            </p:nvGrpSpPr>
            <p:grpSpPr>
              <a:xfrm>
                <a:off x="3456045" y="3024268"/>
                <a:ext cx="811979" cy="178575"/>
                <a:chOff x="3399981" y="3014744"/>
                <a:chExt cx="921967" cy="266618"/>
              </a:xfrm>
            </p:grpSpPr>
            <p:sp>
              <p:nvSpPr>
                <p:cNvPr id="80" name="Isosceles Triangle 79"/>
                <p:cNvSpPr/>
                <p:nvPr/>
              </p:nvSpPr>
              <p:spPr>
                <a:xfrm rot="10800000">
                  <a:off x="3836961" y="308544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1" name="Isosceles Triangle 80"/>
                <p:cNvSpPr/>
                <p:nvPr/>
              </p:nvSpPr>
              <p:spPr>
                <a:xfrm rot="9000000">
                  <a:off x="4276229" y="3024658"/>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2" name="Isosceles Triangle 81"/>
                <p:cNvSpPr/>
                <p:nvPr/>
              </p:nvSpPr>
              <p:spPr>
                <a:xfrm rot="12600000">
                  <a:off x="3399981" y="3014744"/>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3" name="Isosceles Triangle 82"/>
                <p:cNvSpPr/>
                <p:nvPr/>
              </p:nvSpPr>
              <p:spPr>
                <a:xfrm rot="11700000">
                  <a:off x="3623980" y="3068176"/>
                  <a:ext cx="45719" cy="205071"/>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4" name="Isosceles Triangle 83"/>
                <p:cNvSpPr/>
                <p:nvPr/>
              </p:nvSpPr>
              <p:spPr>
                <a:xfrm rot="9900000">
                  <a:off x="4051354" y="3077174"/>
                  <a:ext cx="45719" cy="195918"/>
                </a:xfrm>
                <a:prstGeom prst="triangle">
                  <a:avLst/>
                </a:prstGeom>
                <a:solidFill>
                  <a:schemeClr val="accent1">
                    <a:alpha val="60000"/>
                  </a:scheme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86" name="Oval 85"/>
            <p:cNvSpPr/>
            <p:nvPr/>
          </p:nvSpPr>
          <p:spPr>
            <a:xfrm>
              <a:off x="7776496" y="1887699"/>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Oval 107"/>
            <p:cNvSpPr/>
            <p:nvPr/>
          </p:nvSpPr>
          <p:spPr>
            <a:xfrm>
              <a:off x="7380728" y="3728833"/>
              <a:ext cx="877008" cy="267238"/>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9" name="Straight Arrow Connector 68"/>
            <p:cNvCxnSpPr>
              <a:endCxn id="70" idx="5"/>
            </p:cNvCxnSpPr>
            <p:nvPr/>
          </p:nvCxnSpPr>
          <p:spPr>
            <a:xfrm flipH="1" flipV="1">
              <a:off x="6766394" y="2892521"/>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86" idx="4"/>
            </p:cNvCxnSpPr>
            <p:nvPr/>
          </p:nvCxnSpPr>
          <p:spPr>
            <a:xfrm flipV="1">
              <a:off x="7820260" y="2017903"/>
              <a:ext cx="21339" cy="178047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7755157" y="3798377"/>
              <a:ext cx="131846" cy="128688"/>
              <a:chOff x="5652120" y="3618210"/>
              <a:chExt cx="323923" cy="316165"/>
            </a:xfrm>
          </p:grpSpPr>
          <p:sp>
            <p:nvSpPr>
              <p:cNvPr id="103" name="Chord 102"/>
              <p:cNvSpPr/>
              <p:nvPr/>
            </p:nvSpPr>
            <p:spPr>
              <a:xfrm>
                <a:off x="5652120" y="3618210"/>
                <a:ext cx="314846" cy="314846"/>
              </a:xfrm>
              <a:prstGeom prst="chord">
                <a:avLst>
                  <a:gd name="adj1" fmla="val 5412850"/>
                  <a:gd name="adj2" fmla="val 16200000"/>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4" name="Chord 103"/>
              <p:cNvSpPr/>
              <p:nvPr/>
            </p:nvSpPr>
            <p:spPr>
              <a:xfrm rot="10800000">
                <a:off x="5661197" y="3619529"/>
                <a:ext cx="314846" cy="314846"/>
              </a:xfrm>
              <a:prstGeom prst="chord">
                <a:avLst>
                  <a:gd name="adj1" fmla="val 5412850"/>
                  <a:gd name="adj2" fmla="val 16200000"/>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6" name="Oval 105"/>
              <p:cNvSpPr/>
              <p:nvPr/>
            </p:nvSpPr>
            <p:spPr>
              <a:xfrm>
                <a:off x="5696702" y="3658834"/>
                <a:ext cx="236234" cy="236234"/>
              </a:xfrm>
              <a:prstGeom prst="ellipse">
                <a:avLst/>
              </a:prstGeom>
              <a:solidFill>
                <a:schemeClr val="tx1"/>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87" name="Group 86"/>
          <p:cNvGrpSpPr/>
          <p:nvPr/>
        </p:nvGrpSpPr>
        <p:grpSpPr>
          <a:xfrm>
            <a:off x="7697821" y="776490"/>
            <a:ext cx="1410683" cy="492270"/>
            <a:chOff x="216180" y="1139653"/>
            <a:chExt cx="1410683" cy="492270"/>
          </a:xfrm>
        </p:grpSpPr>
        <p:sp>
          <p:nvSpPr>
            <p:cNvPr id="88" name="TextBox 87"/>
            <p:cNvSpPr txBox="1"/>
            <p:nvPr/>
          </p:nvSpPr>
          <p:spPr>
            <a:xfrm>
              <a:off x="513738" y="1139653"/>
              <a:ext cx="931986"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89" name="Rectangle 88"/>
            <p:cNvSpPr/>
            <p:nvPr/>
          </p:nvSpPr>
          <p:spPr>
            <a:xfrm>
              <a:off x="216726" y="1232274"/>
              <a:ext cx="306268" cy="91756"/>
            </a:xfrm>
            <a:prstGeom prst="rect">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93" name="TextBox 92"/>
            <p:cNvSpPr txBox="1"/>
            <p:nvPr/>
          </p:nvSpPr>
          <p:spPr>
            <a:xfrm>
              <a:off x="513738" y="1354924"/>
              <a:ext cx="1113125"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95" name="Rectangle 94"/>
            <p:cNvSpPr/>
            <p:nvPr/>
          </p:nvSpPr>
          <p:spPr>
            <a:xfrm>
              <a:off x="216180" y="1432391"/>
              <a:ext cx="306814"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098407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ertex connection"/>
          <p:cNvSpPr txBox="1"/>
          <p:nvPr/>
        </p:nvSpPr>
        <p:spPr>
          <a:xfrm>
            <a:off x="701174" y="852753"/>
            <a:ext cx="7741651" cy="400110"/>
          </a:xfrm>
          <a:prstGeom prst="rect">
            <a:avLst/>
          </a:prstGeom>
          <a:solidFill>
            <a:schemeClr val="tx1">
              <a:alpha val="10000"/>
            </a:schemeClr>
          </a:solidFill>
        </p:spPr>
        <p:txBody>
          <a:bodyPr wrap="square" rtlCol="0">
            <a:spAutoFit/>
          </a:bodyPr>
          <a:lstStyle/>
          <a:p>
            <a:r>
              <a:rPr lang="en-US" sz="2000" b="1" dirty="0" smtClean="0">
                <a:solidFill>
                  <a:srgbClr val="FFC000"/>
                </a:solidFill>
                <a:effectLst>
                  <a:outerShdw blurRad="50800" dist="38100" dir="2700000" algn="tl" rotWithShape="0">
                    <a:prstClr val="black"/>
                  </a:outerShdw>
                </a:effectLst>
                <a:latin typeface="+mn-lt"/>
              </a:rPr>
              <a:t>Stage 1: </a:t>
            </a:r>
            <a:r>
              <a:rPr lang="en-US" sz="2000" dirty="0" smtClean="0">
                <a:solidFill>
                  <a:srgbClr val="FFC000"/>
                </a:solidFill>
                <a:effectLst>
                  <a:outerShdw blurRad="50800" dist="38100" dir="2700000" algn="tl" rotWithShape="0">
                    <a:prstClr val="black"/>
                  </a:outerShdw>
                </a:effectLst>
                <a:latin typeface="+mn-lt"/>
              </a:rPr>
              <a:t>Light sub-path sampling</a:t>
            </a:r>
            <a:endParaRPr lang="en-US" sz="2000" b="1" dirty="0">
              <a:solidFill>
                <a:srgbClr val="FFC000"/>
              </a:solidFill>
              <a:effectLst>
                <a:outerShdw blurRad="50800" dist="38100" dir="2700000" algn="tl" rotWithShape="0">
                  <a:prstClr val="black"/>
                </a:outerShdw>
              </a:effectLst>
              <a:latin typeface="+mn-lt"/>
            </a:endParaRPr>
          </a:p>
        </p:txBody>
      </p:sp>
      <p:sp>
        <p:nvSpPr>
          <p:cNvPr id="2" name="Title 1"/>
          <p:cNvSpPr>
            <a:spLocks noGrp="1"/>
          </p:cNvSpPr>
          <p:nvPr>
            <p:ph type="title"/>
          </p:nvPr>
        </p:nvSpPr>
        <p:spPr/>
        <p:txBody>
          <a:bodyPr/>
          <a:lstStyle/>
          <a:p>
            <a:r>
              <a:rPr lang="en-US" dirty="0"/>
              <a:t>Vertex connection &amp; merging (VCM)</a:t>
            </a:r>
          </a:p>
        </p:txBody>
      </p:sp>
      <p:grpSp>
        <p:nvGrpSpPr>
          <p:cNvPr id="52" name="Group 51"/>
          <p:cNvGrpSpPr/>
          <p:nvPr/>
        </p:nvGrpSpPr>
        <p:grpSpPr>
          <a:xfrm>
            <a:off x="3310148" y="1310887"/>
            <a:ext cx="2527732" cy="2424146"/>
            <a:chOff x="3310148" y="1310887"/>
            <a:chExt cx="2527732" cy="2424146"/>
          </a:xfrm>
        </p:grpSpPr>
        <p:sp>
          <p:nvSpPr>
            <p:cNvPr id="21" name="Vertex connection"/>
            <p:cNvSpPr txBox="1"/>
            <p:nvPr/>
          </p:nvSpPr>
          <p:spPr>
            <a:xfrm>
              <a:off x="3310148" y="3365450"/>
              <a:ext cx="2527732"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b) Connect to eye</a:t>
              </a:r>
              <a:endParaRPr lang="en-US" b="1" dirty="0">
                <a:effectLst>
                  <a:outerShdw blurRad="50800" dist="38100" dir="2700000" algn="tl" rotWithShape="0">
                    <a:prstClr val="black"/>
                  </a:outerShdw>
                </a:effectLst>
                <a:latin typeface="+mn-lt"/>
              </a:endParaRPr>
            </a:p>
          </p:txBody>
        </p:sp>
        <p:sp>
          <p:nvSpPr>
            <p:cNvPr id="20" name="Rectangle 19"/>
            <p:cNvSpPr/>
            <p:nvPr/>
          </p:nvSpPr>
          <p:spPr>
            <a:xfrm>
              <a:off x="3310148" y="1310887"/>
              <a:ext cx="2527732" cy="2052522"/>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0"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6" t="-1" r="34416" b="54968"/>
            <a:stretch/>
          </p:blipFill>
          <p:spPr bwMode="auto">
            <a:xfrm>
              <a:off x="3386962" y="1394734"/>
              <a:ext cx="2374105" cy="1904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p:cNvGrpSpPr/>
          <p:nvPr/>
        </p:nvGrpSpPr>
        <p:grpSpPr>
          <a:xfrm>
            <a:off x="5915092" y="1310887"/>
            <a:ext cx="2527732" cy="2424146"/>
            <a:chOff x="5915092" y="1310887"/>
            <a:chExt cx="2527732" cy="2424146"/>
          </a:xfrm>
        </p:grpSpPr>
        <p:sp>
          <p:nvSpPr>
            <p:cNvPr id="23" name="Vertex connection"/>
            <p:cNvSpPr txBox="1"/>
            <p:nvPr/>
          </p:nvSpPr>
          <p:spPr>
            <a:xfrm>
              <a:off x="5915092" y="3365450"/>
              <a:ext cx="2527732"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c) Build search structure</a:t>
              </a:r>
              <a:endParaRPr lang="en-US" b="1" dirty="0">
                <a:effectLst>
                  <a:outerShdw blurRad="50800" dist="38100" dir="2700000" algn="tl" rotWithShape="0">
                    <a:prstClr val="black"/>
                  </a:outerShdw>
                </a:effectLst>
                <a:latin typeface="+mn-lt"/>
              </a:endParaRPr>
            </a:p>
          </p:txBody>
        </p:sp>
        <p:sp>
          <p:nvSpPr>
            <p:cNvPr id="22" name="Rectangle 21"/>
            <p:cNvSpPr/>
            <p:nvPr/>
          </p:nvSpPr>
          <p:spPr>
            <a:xfrm>
              <a:off x="5915092" y="1310887"/>
              <a:ext cx="2527732" cy="2052522"/>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1"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92" b="54967"/>
            <a:stretch/>
          </p:blipFill>
          <p:spPr bwMode="auto">
            <a:xfrm>
              <a:off x="5969679" y="1394734"/>
              <a:ext cx="2374105" cy="1904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705203" y="1310887"/>
            <a:ext cx="2527733" cy="2424146"/>
            <a:chOff x="705203" y="1310887"/>
            <a:chExt cx="2527733" cy="2424146"/>
          </a:xfrm>
        </p:grpSpPr>
        <p:sp>
          <p:nvSpPr>
            <p:cNvPr id="19" name="Vertex connection"/>
            <p:cNvSpPr txBox="1"/>
            <p:nvPr/>
          </p:nvSpPr>
          <p:spPr>
            <a:xfrm>
              <a:off x="705203" y="3365450"/>
              <a:ext cx="2527733"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a) Trace sub-paths</a:t>
              </a:r>
              <a:endParaRPr lang="en-US" b="1" dirty="0">
                <a:effectLst>
                  <a:outerShdw blurRad="50800" dist="38100" dir="2700000" algn="tl" rotWithShape="0">
                    <a:prstClr val="black"/>
                  </a:outerShdw>
                </a:effectLst>
                <a:latin typeface="+mn-lt"/>
              </a:endParaRPr>
            </a:p>
          </p:txBody>
        </p:sp>
        <p:sp>
          <p:nvSpPr>
            <p:cNvPr id="6" name="Rectangle 5"/>
            <p:cNvSpPr/>
            <p:nvPr/>
          </p:nvSpPr>
          <p:spPr>
            <a:xfrm>
              <a:off x="705203" y="1310887"/>
              <a:ext cx="2527733" cy="2052523"/>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2"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1" r="69520" b="54968"/>
            <a:stretch/>
          </p:blipFill>
          <p:spPr bwMode="auto">
            <a:xfrm>
              <a:off x="768197" y="1394734"/>
              <a:ext cx="2374106" cy="1904386"/>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46" name="Vertex connection"/>
          <p:cNvSpPr txBox="1"/>
          <p:nvPr/>
        </p:nvSpPr>
        <p:spPr>
          <a:xfrm>
            <a:off x="705202" y="3923098"/>
            <a:ext cx="7737623" cy="400110"/>
          </a:xfrm>
          <a:prstGeom prst="rect">
            <a:avLst/>
          </a:prstGeom>
          <a:solidFill>
            <a:schemeClr val="tx1">
              <a:alpha val="10000"/>
            </a:schemeClr>
          </a:solidFill>
        </p:spPr>
        <p:txBody>
          <a:bodyPr wrap="square" rtlCol="0">
            <a:noAutofit/>
          </a:bodyPr>
          <a:lstStyle/>
          <a:p>
            <a:r>
              <a:rPr lang="en-US" sz="2000" b="1" dirty="0" smtClean="0">
                <a:solidFill>
                  <a:srgbClr val="FFC000"/>
                </a:solidFill>
                <a:effectLst>
                  <a:outerShdw blurRad="50800" dist="38100" dir="2700000" algn="tl" rotWithShape="0">
                    <a:prstClr val="black"/>
                  </a:outerShdw>
                </a:effectLst>
                <a:latin typeface="+mn-lt"/>
              </a:rPr>
              <a:t>Stage 2: </a:t>
            </a:r>
            <a:r>
              <a:rPr lang="en-US" sz="2000" dirty="0" smtClean="0">
                <a:solidFill>
                  <a:srgbClr val="FFC000"/>
                </a:solidFill>
                <a:effectLst>
                  <a:outerShdw blurRad="50800" dist="38100" dir="2700000" algn="tl" rotWithShape="0">
                    <a:prstClr val="black"/>
                  </a:outerShdw>
                </a:effectLst>
                <a:latin typeface="+mn-lt"/>
              </a:rPr>
              <a:t>Eye sub-path sampling</a:t>
            </a:r>
            <a:endParaRPr lang="en-US" sz="2000" b="1" dirty="0">
              <a:solidFill>
                <a:srgbClr val="FFC000"/>
              </a:solidFill>
              <a:effectLst>
                <a:outerShdw blurRad="50800" dist="38100" dir="2700000" algn="tl" rotWithShape="0">
                  <a:prstClr val="black"/>
                </a:outerShdw>
              </a:effectLst>
              <a:latin typeface="+mn-lt"/>
            </a:endParaRPr>
          </a:p>
        </p:txBody>
      </p:sp>
      <p:grpSp>
        <p:nvGrpSpPr>
          <p:cNvPr id="55" name="Group 54"/>
          <p:cNvGrpSpPr/>
          <p:nvPr/>
        </p:nvGrpSpPr>
        <p:grpSpPr>
          <a:xfrm>
            <a:off x="701175" y="4387195"/>
            <a:ext cx="2531454" cy="2421989"/>
            <a:chOff x="701175" y="4387195"/>
            <a:chExt cx="2531454" cy="2421989"/>
          </a:xfrm>
        </p:grpSpPr>
        <p:sp>
          <p:nvSpPr>
            <p:cNvPr id="27" name="Vertex connection"/>
            <p:cNvSpPr txBox="1"/>
            <p:nvPr/>
          </p:nvSpPr>
          <p:spPr>
            <a:xfrm>
              <a:off x="704897" y="6439601"/>
              <a:ext cx="2527732"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a) Vertex connection</a:t>
              </a:r>
              <a:endParaRPr lang="en-US" b="1" dirty="0">
                <a:effectLst>
                  <a:outerShdw blurRad="50800" dist="38100" dir="2700000" algn="tl" rotWithShape="0">
                    <a:prstClr val="black"/>
                  </a:outerShdw>
                </a:effectLst>
                <a:latin typeface="+mn-lt"/>
              </a:endParaRPr>
            </a:p>
          </p:txBody>
        </p:sp>
        <p:sp>
          <p:nvSpPr>
            <p:cNvPr id="26" name="Rectangle 25"/>
            <p:cNvSpPr/>
            <p:nvPr/>
          </p:nvSpPr>
          <p:spPr>
            <a:xfrm>
              <a:off x="701175" y="4387195"/>
              <a:ext cx="2527732" cy="2052523"/>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3"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54967" r="69520"/>
            <a:stretch/>
          </p:blipFill>
          <p:spPr bwMode="auto">
            <a:xfrm>
              <a:off x="764169" y="4448820"/>
              <a:ext cx="2374105" cy="190438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987642" y="5805264"/>
              <a:ext cx="437492" cy="369332"/>
            </a:xfrm>
            <a:prstGeom prst="rect">
              <a:avLst/>
            </a:prstGeom>
            <a:noFill/>
          </p:spPr>
          <p:txBody>
            <a:bodyPr wrap="none" rtlCol="0">
              <a:spAutoFit/>
            </a:bodyPr>
            <a:lstStyle/>
            <a:p>
              <a:r>
                <a:rPr lang="en-US" b="1" dirty="0" smtClean="0">
                  <a:solidFill>
                    <a:schemeClr val="bg1"/>
                  </a:solidFill>
                  <a:effectLst>
                    <a:outerShdw blurRad="50800" dist="38100" dir="2700000" algn="tl" rotWithShape="0">
                      <a:prstClr val="black">
                        <a:alpha val="40000"/>
                      </a:prstClr>
                    </a:outerShdw>
                  </a:effectLst>
                  <a:latin typeface="+mn-lt"/>
                </a:rPr>
                <a:t>VC</a:t>
              </a:r>
              <a:endParaRPr lang="en-US" b="1" dirty="0">
                <a:solidFill>
                  <a:schemeClr val="bg1"/>
                </a:solidFill>
                <a:effectLst>
                  <a:outerShdw blurRad="50800" dist="38100" dir="2700000" algn="tl" rotWithShape="0">
                    <a:prstClr val="black">
                      <a:alpha val="40000"/>
                    </a:prstClr>
                  </a:outerShdw>
                </a:effectLst>
                <a:latin typeface="+mn-lt"/>
              </a:endParaRPr>
            </a:p>
          </p:txBody>
        </p:sp>
      </p:grpSp>
      <p:grpSp>
        <p:nvGrpSpPr>
          <p:cNvPr id="56" name="Group 55"/>
          <p:cNvGrpSpPr/>
          <p:nvPr/>
        </p:nvGrpSpPr>
        <p:grpSpPr>
          <a:xfrm>
            <a:off x="3309994" y="4387195"/>
            <a:ext cx="2527733" cy="2421989"/>
            <a:chOff x="3309994" y="4387195"/>
            <a:chExt cx="2527733" cy="2421989"/>
          </a:xfrm>
        </p:grpSpPr>
        <p:sp>
          <p:nvSpPr>
            <p:cNvPr id="36" name="Vertex connection"/>
            <p:cNvSpPr txBox="1"/>
            <p:nvPr/>
          </p:nvSpPr>
          <p:spPr>
            <a:xfrm>
              <a:off x="3309994" y="6439601"/>
              <a:ext cx="2527733"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b) Vertex merging</a:t>
              </a:r>
              <a:endParaRPr lang="en-US" b="1" dirty="0">
                <a:effectLst>
                  <a:outerShdw blurRad="50800" dist="38100" dir="2700000" algn="tl" rotWithShape="0">
                    <a:prstClr val="black"/>
                  </a:outerShdw>
                </a:effectLst>
                <a:latin typeface="+mn-lt"/>
              </a:endParaRPr>
            </a:p>
          </p:txBody>
        </p:sp>
        <p:sp>
          <p:nvSpPr>
            <p:cNvPr id="28" name="Rectangle 27"/>
            <p:cNvSpPr/>
            <p:nvPr/>
          </p:nvSpPr>
          <p:spPr>
            <a:xfrm>
              <a:off x="3309994" y="4387195"/>
              <a:ext cx="2527733" cy="2052523"/>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4"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46" t="54967" r="34646"/>
            <a:stretch/>
          </p:blipFill>
          <p:spPr bwMode="auto">
            <a:xfrm>
              <a:off x="3402043" y="4448820"/>
              <a:ext cx="2374106" cy="1904386"/>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3635715" y="5805264"/>
              <a:ext cx="522900" cy="369332"/>
            </a:xfrm>
            <a:prstGeom prst="rect">
              <a:avLst/>
            </a:prstGeom>
            <a:noFill/>
          </p:spPr>
          <p:txBody>
            <a:bodyPr wrap="none" rtlCol="0">
              <a:spAutoFit/>
            </a:bodyPr>
            <a:lstStyle/>
            <a:p>
              <a:r>
                <a:rPr lang="en-US" b="1" dirty="0" smtClean="0">
                  <a:solidFill>
                    <a:schemeClr val="bg1"/>
                  </a:solidFill>
                  <a:effectLst>
                    <a:outerShdw blurRad="50800" dist="38100" dir="2700000" algn="tl" rotWithShape="0">
                      <a:prstClr val="black">
                        <a:alpha val="40000"/>
                      </a:prstClr>
                    </a:outerShdw>
                  </a:effectLst>
                  <a:latin typeface="+mn-lt"/>
                </a:rPr>
                <a:t>VM</a:t>
              </a:r>
              <a:endParaRPr lang="en-US" b="1" dirty="0">
                <a:solidFill>
                  <a:schemeClr val="bg1"/>
                </a:solidFill>
                <a:effectLst>
                  <a:outerShdw blurRad="50800" dist="38100" dir="2700000" algn="tl" rotWithShape="0">
                    <a:prstClr val="black">
                      <a:alpha val="40000"/>
                    </a:prstClr>
                  </a:outerShdw>
                </a:effectLst>
                <a:latin typeface="+mn-lt"/>
              </a:endParaRPr>
            </a:p>
          </p:txBody>
        </p:sp>
      </p:grpSp>
      <p:grpSp>
        <p:nvGrpSpPr>
          <p:cNvPr id="57" name="Group 56"/>
          <p:cNvGrpSpPr/>
          <p:nvPr/>
        </p:nvGrpSpPr>
        <p:grpSpPr>
          <a:xfrm>
            <a:off x="5915092" y="4387195"/>
            <a:ext cx="2527733" cy="2421989"/>
            <a:chOff x="5915092" y="4387195"/>
            <a:chExt cx="2527733" cy="2421989"/>
          </a:xfrm>
        </p:grpSpPr>
        <p:sp>
          <p:nvSpPr>
            <p:cNvPr id="37" name="Vertex connection"/>
            <p:cNvSpPr txBox="1"/>
            <p:nvPr/>
          </p:nvSpPr>
          <p:spPr>
            <a:xfrm>
              <a:off x="5915092" y="6439601"/>
              <a:ext cx="2527733" cy="369583"/>
            </a:xfrm>
            <a:prstGeom prst="rect">
              <a:avLst/>
            </a:prstGeom>
            <a:solidFill>
              <a:schemeClr val="tx1">
                <a:alpha val="20000"/>
              </a:schemeClr>
            </a:solidFill>
          </p:spPr>
          <p:txBody>
            <a:bodyPr wrap="square" rtlCol="0">
              <a:spAutoFit/>
            </a:bodyPr>
            <a:lstStyle/>
            <a:p>
              <a:r>
                <a:rPr lang="en-US" dirty="0" smtClean="0">
                  <a:effectLst>
                    <a:outerShdw blurRad="50800" dist="38100" dir="2700000" algn="tl" rotWithShape="0">
                      <a:prstClr val="black"/>
                    </a:outerShdw>
                  </a:effectLst>
                  <a:latin typeface="+mn-lt"/>
                </a:rPr>
                <a:t>c) Continue sub-path</a:t>
              </a:r>
              <a:endParaRPr lang="en-US" b="1" dirty="0">
                <a:effectLst>
                  <a:outerShdw blurRad="50800" dist="38100" dir="2700000" algn="tl" rotWithShape="0">
                    <a:prstClr val="black"/>
                  </a:outerShdw>
                </a:effectLst>
                <a:latin typeface="+mn-lt"/>
              </a:endParaRPr>
            </a:p>
          </p:txBody>
        </p:sp>
        <p:sp>
          <p:nvSpPr>
            <p:cNvPr id="39" name="Rectangle 38"/>
            <p:cNvSpPr/>
            <p:nvPr/>
          </p:nvSpPr>
          <p:spPr>
            <a:xfrm>
              <a:off x="5915092" y="4387195"/>
              <a:ext cx="2527733" cy="2052523"/>
            </a:xfrm>
            <a:prstGeom prst="rect">
              <a:avLst/>
            </a:prstGeom>
            <a:solidFill>
              <a:schemeClr val="tx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5"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19" t="54967" r="104"/>
            <a:stretch/>
          </p:blipFill>
          <p:spPr bwMode="auto">
            <a:xfrm>
              <a:off x="5925225" y="4448820"/>
              <a:ext cx="2503114" cy="190438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6432396" y="5015428"/>
              <a:ext cx="382156" cy="307777"/>
            </a:xfrm>
            <a:prstGeom prst="rect">
              <a:avLst/>
            </a:prstGeom>
            <a:noFill/>
          </p:spPr>
          <p:txBody>
            <a:bodyPr wrap="none" rtlCol="0">
              <a:spAutoFit/>
            </a:bodyPr>
            <a:lstStyle/>
            <a:p>
              <a:r>
                <a:rPr lang="en-US" sz="1400" b="1" dirty="0" smtClean="0">
                  <a:solidFill>
                    <a:schemeClr val="bg1"/>
                  </a:solidFill>
                  <a:effectLst>
                    <a:outerShdw blurRad="50800" dist="38100" dir="2700000" algn="tl" rotWithShape="0">
                      <a:prstClr val="black">
                        <a:alpha val="40000"/>
                      </a:prstClr>
                    </a:outerShdw>
                  </a:effectLst>
                  <a:latin typeface="+mn-lt"/>
                </a:rPr>
                <a:t>VC</a:t>
              </a:r>
              <a:endParaRPr lang="en-US" sz="1400" b="1" dirty="0">
                <a:solidFill>
                  <a:schemeClr val="bg1"/>
                </a:solidFill>
                <a:effectLst>
                  <a:outerShdw blurRad="50800" dist="38100" dir="2700000" algn="tl" rotWithShape="0">
                    <a:prstClr val="black">
                      <a:alpha val="40000"/>
                    </a:prstClr>
                  </a:outerShdw>
                </a:effectLst>
                <a:latin typeface="+mn-lt"/>
              </a:endParaRPr>
            </a:p>
          </p:txBody>
        </p:sp>
        <p:sp>
          <p:nvSpPr>
            <p:cNvPr id="61" name="TextBox 60"/>
            <p:cNvSpPr txBox="1"/>
            <p:nvPr/>
          </p:nvSpPr>
          <p:spPr>
            <a:xfrm>
              <a:off x="6432396" y="5986303"/>
              <a:ext cx="447558" cy="307777"/>
            </a:xfrm>
            <a:prstGeom prst="rect">
              <a:avLst/>
            </a:prstGeom>
            <a:noFill/>
          </p:spPr>
          <p:txBody>
            <a:bodyPr wrap="none" rtlCol="0">
              <a:spAutoFit/>
            </a:bodyPr>
            <a:lstStyle/>
            <a:p>
              <a:r>
                <a:rPr lang="en-US" sz="1400" b="1" dirty="0" smtClean="0">
                  <a:solidFill>
                    <a:schemeClr val="bg1"/>
                  </a:solidFill>
                  <a:effectLst>
                    <a:outerShdw blurRad="50800" dist="38100" dir="2700000" algn="tl" rotWithShape="0">
                      <a:prstClr val="black">
                        <a:alpha val="40000"/>
                      </a:prstClr>
                    </a:outerShdw>
                  </a:effectLst>
                  <a:latin typeface="+mn-lt"/>
                </a:rPr>
                <a:t>VM</a:t>
              </a:r>
              <a:endParaRPr lang="en-US" sz="1400" b="1" dirty="0">
                <a:solidFill>
                  <a:schemeClr val="bg1"/>
                </a:solidFill>
                <a:effectLst>
                  <a:outerShdw blurRad="50800" dist="38100" dir="2700000" algn="tl" rotWithShape="0">
                    <a:prstClr val="black">
                      <a:alpha val="40000"/>
                    </a:prstClr>
                  </a:outerShdw>
                </a:effectLst>
                <a:latin typeface="+mn-lt"/>
              </a:endParaRPr>
            </a:p>
          </p:txBody>
        </p:sp>
      </p:grpSp>
    </p:spTree>
    <p:extLst>
      <p:ext uri="{BB962C8B-B14F-4D97-AF65-F5344CB8AC3E}">
        <p14:creationId xmlns:p14="http://schemas.microsoft.com/office/powerpoint/2010/main" val="3736233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2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2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2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2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ropbox\Presentations\SIGGRAPH_Asia_2012\Comparison\bathroom\ggbs_s_b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1999" y="6396335"/>
            <a:ext cx="4572001"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Bidirectional path tracing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84358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ropbox\Presentations\SIGGRAPH_Asia_2012\Comparison\bathroom\ggbs_s_p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2076" y="6396335"/>
            <a:ext cx="637192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Stochastic progressive photon mapping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36453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Presentations\SIGGRAPH_Asia_2012\Comparison\bathroom\ggbs_s_vc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40480" y="6396335"/>
            <a:ext cx="5303522"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schemeClr val="accent1"/>
                </a:solidFill>
                <a:effectLst>
                  <a:outerShdw blurRad="50800" dist="38100" dir="2700000" algn="tl" rotWithShape="0">
                    <a:prstClr val="black"/>
                  </a:outerShdw>
                </a:effectLst>
                <a:latin typeface="+mn-lt"/>
              </a:rPr>
              <a:t>Vertex connection and merging </a:t>
            </a:r>
            <a:r>
              <a:rPr lang="en-US" sz="2400" dirty="0" smtClean="0">
                <a:solidFill>
                  <a:schemeClr val="accent1"/>
                </a:solidFill>
                <a:effectLst>
                  <a:outerShdw blurRad="50800" dist="38100" dir="2700000" algn="tl" rotWithShape="0">
                    <a:prstClr val="black"/>
                  </a:outerShdw>
                </a:effectLst>
                <a:latin typeface="+mn-lt"/>
              </a:rPr>
              <a:t>(30 min)</a:t>
            </a:r>
            <a:endParaRPr lang="en-US" sz="2400" dirty="0">
              <a:solidFill>
                <a:schemeClr val="accent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937734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 y="1909"/>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1845" y="3901584"/>
            <a:ext cx="492444" cy="3002850"/>
            <a:chOff x="12550" y="3898776"/>
            <a:chExt cx="492444"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26" y="6563072"/>
              <a:ext cx="40889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2550" y="3898776"/>
              <a:ext cx="492444"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10" name="TextBox 9"/>
          <p:cNvSpPr txBox="1"/>
          <p:nvPr/>
        </p:nvSpPr>
        <p:spPr>
          <a:xfrm>
            <a:off x="4826524" y="6396335"/>
            <a:ext cx="431747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effectLst>
                  <a:outerShdw blurRad="50800" dist="38100" dir="2700000" algn="tl" rotWithShape="0">
                    <a:prstClr val="black"/>
                  </a:outerShdw>
                </a:effectLst>
                <a:latin typeface="+mn-lt"/>
              </a:rPr>
              <a:t>Relative technique contributions</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659867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1999" y="6396335"/>
            <a:ext cx="4572001"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Bidirectional path tracing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2636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ropbox\Presentations\SIGGRAPH_Asia_2012\Comparison\car\ggbs_s_b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1999" y="6396335"/>
            <a:ext cx="4572001"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Bidirectional path tracing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551426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Presentations\SIGGRAPH_Asia_2012\Comparison\car\ggbs_s_p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2076" y="6396335"/>
            <a:ext cx="637192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Stochastic progressive photon mapping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871677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Presentations\SIGGRAPH_Asia_2012\Comparison\car\ggbs_s_vc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40480" y="6396335"/>
            <a:ext cx="5303522"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253995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 y="0"/>
            <a:ext cx="9144069" cy="6858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1845" y="3901584"/>
            <a:ext cx="492444" cy="3002850"/>
            <a:chOff x="12550" y="3898776"/>
            <a:chExt cx="492444"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26" y="6563072"/>
              <a:ext cx="40889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2550" y="3898776"/>
              <a:ext cx="492444"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9" name="TextBox 8"/>
          <p:cNvSpPr txBox="1"/>
          <p:nvPr/>
        </p:nvSpPr>
        <p:spPr>
          <a:xfrm>
            <a:off x="4826524" y="6396335"/>
            <a:ext cx="431747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effectLst>
                  <a:outerShdw blurRad="50800" dist="38100" dir="2700000" algn="tl" rotWithShape="0">
                    <a:prstClr val="black"/>
                  </a:outerShdw>
                </a:effectLst>
                <a:latin typeface="+mn-lt"/>
              </a:rPr>
              <a:t>Relative technique contributions</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175471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ropbox\Presentations\SIGGRAPH_Asia_2012\Comparison\mirrorballs\ggbs_s_b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1999" y="6396335"/>
            <a:ext cx="4572001"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Bidirectional path tracing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59114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Dropbox\Presentations\SIGGRAPH_Asia_2012\Comparison\mirrorballs\ggbs_s_p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2076" y="6396335"/>
            <a:ext cx="637192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Stochastic progressive photon mapping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904217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ropbox\Presentations\SIGGRAPH_Asia_2012\Comparison\mirrorballs\ggbs_s_vc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40480" y="6396335"/>
            <a:ext cx="5303522"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240172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 y="0"/>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1845" y="3901584"/>
            <a:ext cx="492444" cy="3002850"/>
            <a:chOff x="12550" y="3898776"/>
            <a:chExt cx="492444"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26" y="6563072"/>
              <a:ext cx="40889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2550" y="3898776"/>
              <a:ext cx="492444"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10" name="TextBox 9"/>
          <p:cNvSpPr txBox="1"/>
          <p:nvPr/>
        </p:nvSpPr>
        <p:spPr>
          <a:xfrm>
            <a:off x="4826524" y="6396335"/>
            <a:ext cx="431747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effectLst>
                  <a:outerShdw blurRad="50800" dist="38100" dir="2700000" algn="tl" rotWithShape="0">
                    <a:prstClr val="black"/>
                  </a:outerShdw>
                </a:effectLst>
                <a:latin typeface="+mn-lt"/>
              </a:rPr>
              <a:t>Relative technique contributions</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975772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448056" lvl="1" indent="-384048">
              <a:buFont typeface="Wingdings 2" pitchFamily="18" charset="2"/>
              <a:buChar char=""/>
            </a:pPr>
            <a:r>
              <a:rPr lang="en-US" sz="3000" dirty="0" smtClean="0"/>
              <a:t>No vertex merging for</a:t>
            </a:r>
          </a:p>
          <a:p>
            <a:pPr lvl="1"/>
            <a:r>
              <a:rPr lang="en-US" dirty="0" smtClean="0"/>
              <a:t>Direct illumination</a:t>
            </a:r>
          </a:p>
          <a:p>
            <a:pPr lvl="1"/>
            <a:r>
              <a:rPr lang="en-US" dirty="0" smtClean="0"/>
              <a:t>Direct caustics</a:t>
            </a:r>
          </a:p>
          <a:p>
            <a:r>
              <a:rPr lang="en-US" dirty="0" smtClean="0"/>
              <a:t>Memory efficiency</a:t>
            </a:r>
          </a:p>
          <a:p>
            <a:pPr marL="750888" lvl="1" indent="-293688">
              <a:spcBef>
                <a:spcPts val="0"/>
              </a:spcBef>
              <a:buClr>
                <a:srgbClr val="FF0000"/>
              </a:buClr>
              <a:buSzPct val="100000"/>
              <a:buFont typeface="Wingdings" pitchFamily="2" charset="2"/>
              <a:buChar char=""/>
            </a:pPr>
            <a:r>
              <a:rPr lang="en-US" dirty="0" smtClean="0"/>
              <a:t>Heavyweight light vertices</a:t>
            </a:r>
            <a:endParaRPr lang="en-US" dirty="0"/>
          </a:p>
          <a:p>
            <a:pPr lvl="2"/>
            <a:r>
              <a:rPr lang="en-US" dirty="0" smtClean="0"/>
              <a:t>Hit point data, BSDF parameters, …</a:t>
            </a:r>
          </a:p>
          <a:p>
            <a:pPr lvl="1"/>
            <a:r>
              <a:rPr lang="en-US" dirty="0" smtClean="0"/>
              <a:t>Reorganize computations</a:t>
            </a:r>
          </a:p>
          <a:p>
            <a:pPr lvl="2"/>
            <a:r>
              <a:rPr lang="en-US" dirty="0" smtClean="0"/>
              <a:t>Classic BPT </a:t>
            </a:r>
            <a:r>
              <a:rPr lang="en-US" i="1" dirty="0" smtClean="0"/>
              <a:t>(one light &amp; eye path at a time)</a:t>
            </a:r>
          </a:p>
          <a:p>
            <a:pPr lvl="2"/>
            <a:r>
              <a:rPr lang="en-US" dirty="0" smtClean="0"/>
              <a:t>Store </a:t>
            </a:r>
            <a:r>
              <a:rPr lang="en-US" i="1" dirty="0" smtClean="0">
                <a:solidFill>
                  <a:schemeClr val="accent1"/>
                </a:solidFill>
              </a:rPr>
              <a:t>compact photons</a:t>
            </a:r>
            <a:endParaRPr lang="en-US" dirty="0"/>
          </a:p>
          <a:p>
            <a:pPr lvl="2"/>
            <a:r>
              <a:rPr lang="en-US" dirty="0" smtClean="0"/>
              <a:t>Merge </a:t>
            </a:r>
            <a:r>
              <a:rPr lang="en-US" dirty="0"/>
              <a:t>at </a:t>
            </a:r>
            <a:r>
              <a:rPr lang="en-US" i="1" dirty="0">
                <a:solidFill>
                  <a:schemeClr val="accent1"/>
                </a:solidFill>
              </a:rPr>
              <a:t>next</a:t>
            </a:r>
            <a:r>
              <a:rPr lang="en-US" dirty="0"/>
              <a:t> </a:t>
            </a:r>
            <a:r>
              <a:rPr lang="en-US" dirty="0" smtClean="0"/>
              <a:t>iteration</a:t>
            </a:r>
          </a:p>
        </p:txBody>
      </p:sp>
      <p:sp>
        <p:nvSpPr>
          <p:cNvPr id="5" name="Title 4"/>
          <p:cNvSpPr>
            <a:spLocks noGrp="1"/>
          </p:cNvSpPr>
          <p:nvPr>
            <p:ph type="title"/>
          </p:nvPr>
        </p:nvSpPr>
        <p:spPr/>
        <p:txBody>
          <a:bodyPr/>
          <a:lstStyle/>
          <a:p>
            <a:r>
              <a:rPr lang="en-US" dirty="0" smtClean="0"/>
              <a:t>Good practices</a:t>
            </a:r>
            <a:endParaRPr lang="en-GB" dirty="0"/>
          </a:p>
        </p:txBody>
      </p:sp>
    </p:spTree>
    <p:extLst>
      <p:ext uri="{BB962C8B-B14F-4D97-AF65-F5344CB8AC3E}">
        <p14:creationId xmlns:p14="http://schemas.microsoft.com/office/powerpoint/2010/main" val="151204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r>
                  <a:rPr lang="en-US" dirty="0" smtClean="0"/>
                  <a:t>Merging radius</a:t>
                </a:r>
              </a:p>
              <a:p>
                <a:pPr lvl="1"/>
                <a:r>
                  <a:rPr lang="en-US" dirty="0" smtClean="0"/>
                  <a:t>Compute from pixel footprint (ray differentials)</a:t>
                </a:r>
              </a:p>
              <a:p>
                <a:pPr lvl="1"/>
                <a:r>
                  <a:rPr lang="en-US" dirty="0" smtClean="0"/>
                  <a:t>Don’t reduce (or use </a:t>
                </a:r>
                <a14:m>
                  <m:oMath xmlns:m="http://schemas.openxmlformats.org/officeDocument/2006/math">
                    <m:r>
                      <a:rPr lang="en-US" sz="2400" b="0" i="1" smtClean="0">
                        <a:effectLst>
                          <a:outerShdw blurRad="38100" dist="25400" dir="2700000" algn="tl">
                            <a:srgbClr val="000000"/>
                          </a:outerShdw>
                        </a:effectLst>
                        <a:latin typeface="Cambria Math"/>
                      </a:rPr>
                      <m:t>𝛼</m:t>
                    </m:r>
                    <m:r>
                      <a:rPr lang="en-US" sz="2400" b="0" i="1" smtClean="0">
                        <a:effectLst>
                          <a:outerShdw blurRad="38100" dist="25400" dir="2700000" algn="tl">
                            <a:srgbClr val="000000"/>
                          </a:outerShdw>
                        </a:effectLst>
                        <a:latin typeface="Cambria Math"/>
                      </a:rPr>
                      <m:t>=0.75</m:t>
                    </m:r>
                  </m:oMath>
                </a14:m>
                <a:r>
                  <a:rPr lang="en-US" dirty="0" smtClean="0"/>
                  <a:t>)</a:t>
                </a:r>
              </a:p>
              <a:p>
                <a:pPr marL="448056" lvl="1" indent="-384048">
                  <a:buFont typeface="Wingdings 2" pitchFamily="18" charset="2"/>
                  <a:buChar char=""/>
                </a:pPr>
                <a:r>
                  <a:rPr lang="en-US" sz="3000" dirty="0" smtClean="0"/>
                  <a:t>MIS weights</a:t>
                </a:r>
              </a:p>
              <a:p>
                <a:pPr lvl="1"/>
                <a:r>
                  <a:rPr lang="en-US" dirty="0" smtClean="0"/>
                  <a:t>Efficient accumulation during sub-path sampling</a:t>
                </a:r>
              </a:p>
              <a:p>
                <a:r>
                  <a:rPr lang="en-US" dirty="0" smtClean="0"/>
                  <a:t>Spectral rendering, motion blur</a:t>
                </a:r>
              </a:p>
              <a:p>
                <a:pPr marL="750888" lvl="1" indent="-293688">
                  <a:spcBef>
                    <a:spcPts val="0"/>
                  </a:spcBef>
                  <a:buClr>
                    <a:srgbClr val="FF0000"/>
                  </a:buClr>
                  <a:buSzPct val="100000"/>
                  <a:buFont typeface="Wingdings" pitchFamily="2" charset="2"/>
                  <a:buChar char=""/>
                </a:pPr>
                <a:r>
                  <a:rPr lang="en-US" dirty="0" smtClean="0"/>
                  <a:t>Merging in wavelength/time reduces efficiency</a:t>
                </a:r>
                <a:endParaRPr lang="en-US" dirty="0"/>
              </a:p>
              <a:p>
                <a:pPr lvl="1"/>
                <a:r>
                  <a:rPr lang="en-US" dirty="0" smtClean="0"/>
                  <a:t>Reuse photons over rendering iterations</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5" name="Title 4"/>
          <p:cNvSpPr>
            <a:spLocks noGrp="1"/>
          </p:cNvSpPr>
          <p:nvPr>
            <p:ph type="title"/>
          </p:nvPr>
        </p:nvSpPr>
        <p:spPr/>
        <p:txBody>
          <a:bodyPr/>
          <a:lstStyle/>
          <a:p>
            <a:r>
              <a:rPr lang="en-GB" dirty="0" smtClean="0"/>
              <a:t>Good practices</a:t>
            </a:r>
            <a:endParaRPr lang="en-GB" dirty="0"/>
          </a:p>
        </p:txBody>
      </p:sp>
    </p:spTree>
    <p:extLst>
      <p:ext uri="{BB962C8B-B14F-4D97-AF65-F5344CB8AC3E}">
        <p14:creationId xmlns:p14="http://schemas.microsoft.com/office/powerpoint/2010/main" val="3930100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72076" y="6396335"/>
            <a:ext cx="637192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effectLst>
                  <a:outerShdw blurRad="50800" dist="38100" dir="2700000" algn="tl" rotWithShape="0">
                    <a:prstClr val="black"/>
                  </a:outerShdw>
                </a:effectLst>
                <a:latin typeface="+mn-lt"/>
              </a:rPr>
              <a:t>Stochastic progressive photon mapping </a:t>
            </a:r>
            <a:r>
              <a:rPr lang="en-US" sz="2400" dirty="0" smtClean="0">
                <a:effectLst>
                  <a:outerShdw blurRad="50800" dist="38100" dir="2700000" algn="tl" rotWithShape="0">
                    <a:prstClr val="black"/>
                  </a:outerShdw>
                </a:effectLst>
                <a:latin typeface="+mn-lt"/>
              </a:rPr>
              <a:t>(30 min)</a:t>
            </a:r>
            <a:endParaRPr lang="en-US" sz="2400"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6534087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dirty="0" smtClean="0"/>
              <a:t>Papers</a:t>
            </a:r>
          </a:p>
          <a:p>
            <a:pPr lvl="1"/>
            <a:r>
              <a:rPr lang="en-US" sz="2400" dirty="0" smtClean="0"/>
              <a:t>“Light Transport Simulation with Vertex Connection and Merging” </a:t>
            </a:r>
            <a:r>
              <a:rPr lang="en-US" sz="2000" i="1" dirty="0" smtClean="0"/>
              <a:t>[Georgiev et al. 2012]</a:t>
            </a:r>
            <a:endParaRPr lang="en-US" sz="2400" i="1" dirty="0" smtClean="0"/>
          </a:p>
          <a:p>
            <a:pPr lvl="1"/>
            <a:r>
              <a:rPr lang="en-US" sz="2400" dirty="0" smtClean="0"/>
              <a:t>“A </a:t>
            </a:r>
            <a:r>
              <a:rPr lang="en-US" sz="2400" dirty="0"/>
              <a:t>Path Space Extension for Robust Light Transport </a:t>
            </a:r>
            <a:r>
              <a:rPr lang="en-US" sz="2400" dirty="0" smtClean="0"/>
              <a:t>Simulation” </a:t>
            </a:r>
            <a:r>
              <a:rPr lang="en-US" sz="2000" i="1" dirty="0" smtClean="0"/>
              <a:t>[Hachisuka et al. 2012]</a:t>
            </a:r>
          </a:p>
          <a:p>
            <a:pPr lvl="1"/>
            <a:r>
              <a:rPr lang="en-US" sz="2400" dirty="0" smtClean="0"/>
              <a:t>Same algorithm, different theoretical derivations!</a:t>
            </a:r>
          </a:p>
          <a:p>
            <a:pPr lvl="1"/>
            <a:endParaRPr lang="en-US" sz="1800" i="1" dirty="0" smtClean="0"/>
          </a:p>
          <a:p>
            <a:r>
              <a:rPr lang="en-US" dirty="0" smtClean="0"/>
              <a:t>Additional material</a:t>
            </a:r>
          </a:p>
          <a:p>
            <a:pPr lvl="1"/>
            <a:r>
              <a:rPr lang="en-US" sz="2400" b="1" dirty="0" smtClean="0"/>
              <a:t>Implementation tech. report, image comparisons   </a:t>
            </a:r>
            <a:r>
              <a:rPr lang="en-US" sz="2000" i="1" dirty="0" smtClean="0"/>
              <a:t>[</a:t>
            </a:r>
            <a:r>
              <a:rPr lang="en-US" sz="2000" i="1" dirty="0" smtClean="0">
                <a:solidFill>
                  <a:schemeClr val="accent5">
                    <a:lumMod val="40000"/>
                    <a:lumOff val="60000"/>
                  </a:schemeClr>
                </a:solidFill>
                <a:hlinkClick r:id="rId3"/>
              </a:rPr>
              <a:t>iliyan.com</a:t>
            </a:r>
            <a:r>
              <a:rPr lang="en-US" sz="2000" i="1" dirty="0" smtClean="0"/>
              <a:t>]</a:t>
            </a:r>
            <a:endParaRPr lang="en-US" sz="2000" i="1" dirty="0"/>
          </a:p>
          <a:p>
            <a:pPr lvl="1"/>
            <a:r>
              <a:rPr lang="en-US" sz="2400" b="1" dirty="0" smtClean="0"/>
              <a:t>SmallVCM</a:t>
            </a:r>
            <a:r>
              <a:rPr lang="en-US" sz="2000" b="1" dirty="0" smtClean="0"/>
              <a:t> </a:t>
            </a:r>
            <a:r>
              <a:rPr lang="en-US" sz="2000" dirty="0" smtClean="0"/>
              <a:t>– </a:t>
            </a:r>
            <a:r>
              <a:rPr lang="en-US" sz="2000" i="1" dirty="0" smtClean="0"/>
              <a:t>open-source VCM implementation   [</a:t>
            </a:r>
            <a:r>
              <a:rPr lang="en-US" sz="2000" i="1" dirty="0" smtClean="0">
                <a:solidFill>
                  <a:schemeClr val="accent5">
                    <a:lumMod val="40000"/>
                    <a:lumOff val="60000"/>
                  </a:schemeClr>
                </a:solidFill>
                <a:hlinkClick r:id="rId4"/>
              </a:rPr>
              <a:t>SmallVCM.com</a:t>
            </a:r>
            <a:r>
              <a:rPr lang="en-US" sz="2000" i="1" dirty="0" smtClean="0"/>
              <a:t>]</a:t>
            </a:r>
            <a:endParaRPr lang="en-US" sz="2000" u="sng" dirty="0" smtClean="0">
              <a:solidFill>
                <a:schemeClr val="accent5">
                  <a:lumMod val="40000"/>
                  <a:lumOff val="60000"/>
                </a:schemeClr>
              </a:solidFill>
            </a:endParaRPr>
          </a:p>
          <a:p>
            <a:endParaRPr lang="en-US" dirty="0" smtClean="0"/>
          </a:p>
        </p:txBody>
      </p:sp>
      <p:sp>
        <p:nvSpPr>
          <p:cNvPr id="5" name="Title 4"/>
          <p:cNvSpPr>
            <a:spLocks noGrp="1"/>
          </p:cNvSpPr>
          <p:nvPr>
            <p:ph type="title"/>
          </p:nvPr>
        </p:nvSpPr>
        <p:spPr/>
        <p:txBody>
          <a:bodyPr/>
          <a:lstStyle/>
          <a:p>
            <a:r>
              <a:rPr lang="en-US" dirty="0" smtClean="0"/>
              <a:t>References</a:t>
            </a:r>
            <a:endParaRPr lang="en-GB" dirty="0"/>
          </a:p>
        </p:txBody>
      </p:sp>
    </p:spTree>
    <p:extLst>
      <p:ext uri="{BB962C8B-B14F-4D97-AF65-F5344CB8AC3E}">
        <p14:creationId xmlns:p14="http://schemas.microsoft.com/office/powerpoint/2010/main" val="3944798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r>
                  <a:rPr lang="en-US" dirty="0" smtClean="0"/>
                  <a:t>Error convergence</a:t>
                </a:r>
                <a:endParaRPr lang="en-US" dirty="0" smtClean="0">
                  <a:solidFill>
                    <a:schemeClr val="accent1"/>
                  </a:solidFill>
                </a:endParaRPr>
              </a:p>
              <a:p>
                <a:pPr marL="795338" lvl="1" indent="-338138">
                  <a:buClr>
                    <a:srgbClr val="00B050"/>
                  </a:buClr>
                  <a:buSzPct val="100000"/>
                  <a:buFont typeface="Wingdings" pitchFamily="2" charset="2"/>
                  <a:buChar char=""/>
                </a:pPr>
                <a:r>
                  <a:rPr lang="en-US" dirty="0" smtClean="0"/>
                  <a:t>BPT</a:t>
                </a:r>
                <a:r>
                  <a:rPr lang="en-US" dirty="0"/>
                  <a:t>:   </a:t>
                </a:r>
                <a14:m>
                  <m:oMath xmlns:m="http://schemas.openxmlformats.org/officeDocument/2006/math">
                    <m:r>
                      <a:rPr lang="en-US" i="1">
                        <a:solidFill>
                          <a:schemeClr val="accent1"/>
                        </a:solidFill>
                        <a:latin typeface="Cambria Math"/>
                      </a:rPr>
                      <m:t>𝑂</m:t>
                    </m:r>
                    <m:d>
                      <m:dPr>
                        <m:ctrlPr>
                          <a:rPr lang="en-US" i="1">
                            <a:solidFill>
                              <a:schemeClr val="accent1"/>
                            </a:solidFill>
                            <a:latin typeface="Cambria Math"/>
                          </a:rPr>
                        </m:ctrlPr>
                      </m:dPr>
                      <m:e>
                        <m:sSup>
                          <m:sSupPr>
                            <m:ctrlPr>
                              <a:rPr lang="en-US" i="1">
                                <a:solidFill>
                                  <a:schemeClr val="accent1"/>
                                </a:solidFill>
                                <a:latin typeface="Cambria Math"/>
                              </a:rPr>
                            </m:ctrlPr>
                          </m:sSupPr>
                          <m:e>
                            <m:r>
                              <a:rPr lang="en-US" i="1">
                                <a:solidFill>
                                  <a:schemeClr val="accent1"/>
                                </a:solidFill>
                                <a:latin typeface="Cambria Math"/>
                              </a:rPr>
                              <m:t>𝑁</m:t>
                            </m:r>
                          </m:e>
                          <m:sup>
                            <m:r>
                              <a:rPr lang="en-US" i="1">
                                <a:solidFill>
                                  <a:schemeClr val="accent1"/>
                                </a:solidFill>
                                <a:latin typeface="Cambria Math"/>
                              </a:rPr>
                              <m:t>−0.5</m:t>
                            </m:r>
                          </m:sup>
                        </m:sSup>
                      </m:e>
                    </m:d>
                  </m:oMath>
                </a14:m>
                <a:endParaRPr lang="en-US" dirty="0" smtClean="0">
                  <a:solidFill>
                    <a:schemeClr val="accent1"/>
                  </a:solidFill>
                </a:endParaRPr>
              </a:p>
              <a:p>
                <a:pPr marL="795338" lvl="1" indent="-338138">
                  <a:spcBef>
                    <a:spcPts val="0"/>
                  </a:spcBef>
                  <a:buClr>
                    <a:srgbClr val="FF0000"/>
                  </a:buClr>
                  <a:buSzPct val="100000"/>
                  <a:buFont typeface="Wingdings" pitchFamily="2" charset="2"/>
                  <a:buChar char=""/>
                </a:pPr>
                <a:r>
                  <a:rPr lang="en-US" dirty="0" smtClean="0"/>
                  <a:t>PPM: </a:t>
                </a:r>
                <a14:m>
                  <m:oMath xmlns:m="http://schemas.openxmlformats.org/officeDocument/2006/math">
                    <m:r>
                      <a:rPr lang="en-US" i="1">
                        <a:solidFill>
                          <a:schemeClr val="accent1"/>
                        </a:solidFill>
                        <a:latin typeface="Cambria Math"/>
                      </a:rPr>
                      <m:t>𝑂</m:t>
                    </m:r>
                    <m:d>
                      <m:dPr>
                        <m:ctrlPr>
                          <a:rPr lang="en-US" i="1">
                            <a:solidFill>
                              <a:schemeClr val="accent1"/>
                            </a:solidFill>
                            <a:latin typeface="Cambria Math"/>
                          </a:rPr>
                        </m:ctrlPr>
                      </m:dPr>
                      <m:e>
                        <m:sSup>
                          <m:sSupPr>
                            <m:ctrlPr>
                              <a:rPr lang="en-US" i="1">
                                <a:solidFill>
                                  <a:schemeClr val="accent1"/>
                                </a:solidFill>
                                <a:latin typeface="Cambria Math"/>
                              </a:rPr>
                            </m:ctrlPr>
                          </m:sSupPr>
                          <m:e>
                            <m:r>
                              <a:rPr lang="en-US" i="1">
                                <a:solidFill>
                                  <a:schemeClr val="accent1"/>
                                </a:solidFill>
                                <a:latin typeface="Cambria Math"/>
                              </a:rPr>
                              <m:t>𝑁</m:t>
                            </m:r>
                          </m:e>
                          <m:sup>
                            <m:r>
                              <a:rPr lang="en-US" i="1">
                                <a:solidFill>
                                  <a:schemeClr val="accent1"/>
                                </a:solidFill>
                                <a:latin typeface="Cambria Math"/>
                              </a:rPr>
                              <m:t>−0.33</m:t>
                            </m:r>
                          </m:sup>
                        </m:sSup>
                      </m:e>
                    </m:d>
                  </m:oMath>
                </a14:m>
                <a:endParaRPr lang="en-US" dirty="0" smtClean="0"/>
              </a:p>
              <a:p>
                <a:pPr marL="795338" lvl="1" indent="-338138">
                  <a:buClr>
                    <a:srgbClr val="00B050"/>
                  </a:buClr>
                  <a:buSzPct val="100000"/>
                  <a:buFont typeface="Wingdings" pitchFamily="2" charset="2"/>
                  <a:buChar char=""/>
                </a:pPr>
                <a:r>
                  <a:rPr lang="en-US" dirty="0" smtClean="0"/>
                  <a:t>VCM</a:t>
                </a:r>
                <a:r>
                  <a:rPr lang="en-US" dirty="0"/>
                  <a:t>: </a:t>
                </a:r>
                <a14:m>
                  <m:oMath xmlns:m="http://schemas.openxmlformats.org/officeDocument/2006/math">
                    <m:r>
                      <a:rPr lang="en-US" i="1">
                        <a:solidFill>
                          <a:schemeClr val="accent1"/>
                        </a:solidFill>
                        <a:latin typeface="Cambria Math"/>
                      </a:rPr>
                      <m:t>𝑂</m:t>
                    </m:r>
                    <m:d>
                      <m:dPr>
                        <m:ctrlPr>
                          <a:rPr lang="en-US" i="1">
                            <a:solidFill>
                              <a:schemeClr val="accent1"/>
                            </a:solidFill>
                            <a:latin typeface="Cambria Math"/>
                          </a:rPr>
                        </m:ctrlPr>
                      </m:dPr>
                      <m:e>
                        <m:sSup>
                          <m:sSupPr>
                            <m:ctrlPr>
                              <a:rPr lang="en-US" i="1">
                                <a:solidFill>
                                  <a:schemeClr val="accent1"/>
                                </a:solidFill>
                                <a:latin typeface="Cambria Math"/>
                              </a:rPr>
                            </m:ctrlPr>
                          </m:sSupPr>
                          <m:e>
                            <m:r>
                              <a:rPr lang="en-US" i="1">
                                <a:solidFill>
                                  <a:schemeClr val="accent1"/>
                                </a:solidFill>
                                <a:latin typeface="Cambria Math"/>
                              </a:rPr>
                              <m:t>𝑁</m:t>
                            </m:r>
                          </m:e>
                          <m:sup>
                            <m:r>
                              <a:rPr lang="en-US" i="1">
                                <a:solidFill>
                                  <a:schemeClr val="accent1"/>
                                </a:solidFill>
                                <a:latin typeface="Cambria Math"/>
                              </a:rPr>
                              <m:t>−0.5</m:t>
                            </m:r>
                          </m:sup>
                        </m:sSup>
                      </m:e>
                    </m:d>
                  </m:oMath>
                </a14:m>
                <a:endParaRPr lang="en-US" dirty="0" smtClean="0"/>
              </a:p>
              <a:p>
                <a:endParaRPr lang="en-US" sz="1600" dirty="0" smtClean="0"/>
              </a:p>
              <a:p>
                <a:r>
                  <a:rPr lang="en-US" dirty="0" smtClean="0"/>
                  <a:t>Remaining challenges</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5" name="Title 4"/>
          <p:cNvSpPr>
            <a:spLocks noGrp="1"/>
          </p:cNvSpPr>
          <p:nvPr>
            <p:ph type="title"/>
          </p:nvPr>
        </p:nvSpPr>
        <p:spPr/>
        <p:txBody>
          <a:bodyPr/>
          <a:lstStyle/>
          <a:p>
            <a:r>
              <a:rPr lang="en-US" dirty="0" smtClean="0"/>
              <a:t>Wrap up</a:t>
            </a:r>
            <a:endParaRPr lang="en-GB" dirty="0"/>
          </a:p>
        </p:txBody>
      </p:sp>
      <p:pic>
        <p:nvPicPr>
          <p:cNvPr id="4" name="Picture 2" descr="D:\Dropbox\Images\RenderHistory\VertexMerging\R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732" y="4014589"/>
            <a:ext cx="3597228" cy="2665271"/>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7626" y="4669526"/>
            <a:ext cx="3839992" cy="2081381"/>
            <a:chOff x="57626" y="4731034"/>
            <a:chExt cx="3839992" cy="2081381"/>
          </a:xfrm>
        </p:grpSpPr>
        <p:grpSp>
          <p:nvGrpSpPr>
            <p:cNvPr id="15" name="Group 14"/>
            <p:cNvGrpSpPr/>
            <p:nvPr/>
          </p:nvGrpSpPr>
          <p:grpSpPr>
            <a:xfrm>
              <a:off x="57626" y="5242932"/>
              <a:ext cx="2592288" cy="1569483"/>
              <a:chOff x="251520" y="5175146"/>
              <a:chExt cx="2592288" cy="1569483"/>
            </a:xfrm>
          </p:grpSpPr>
          <p:pic>
            <p:nvPicPr>
              <p:cNvPr id="11" name="Picture 2" descr="D:\Dropbox\Images\RenderHistory\VertexMerging\R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587" t="25006" r="9220" b="51139"/>
              <a:stretch/>
            </p:blipFill>
            <p:spPr bwMode="auto">
              <a:xfrm>
                <a:off x="251520" y="5175147"/>
                <a:ext cx="2592288" cy="156948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1520" y="5175146"/>
                <a:ext cx="2592288" cy="1566221"/>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cxnSp>
          <p:nvCxnSpPr>
            <p:cNvPr id="13" name="Straight Connector 12"/>
            <p:cNvCxnSpPr/>
            <p:nvPr/>
          </p:nvCxnSpPr>
          <p:spPr>
            <a:xfrm flipV="1">
              <a:off x="2649914" y="5408732"/>
              <a:ext cx="1247704" cy="1403683"/>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7626" y="4731034"/>
              <a:ext cx="2754870" cy="511899"/>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812496" y="4731034"/>
              <a:ext cx="1085122" cy="655614"/>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8324028" y="9002560"/>
            <a:ext cx="691130" cy="304207"/>
          </a:xfrm>
          <a:prstGeom prst="rect">
            <a:avLst/>
          </a:prstGeom>
          <a:solidFill>
            <a:schemeClr val="bg1">
              <a:alpha val="26000"/>
            </a:schemeClr>
          </a:solidFill>
        </p:spPr>
        <p:txBody>
          <a:bodyPr wrap="square" rtlCol="0" anchor="ctr">
            <a:noAutofit/>
          </a:bodyPr>
          <a:lstStyle/>
          <a:p>
            <a:pPr algn="ctr"/>
            <a:r>
              <a:rPr lang="en-US" sz="2000" dirty="0" smtClean="0">
                <a:effectLst>
                  <a:outerShdw blurRad="50800" dist="38100" dir="2700000" algn="tl" rotWithShape="0">
                    <a:prstClr val="black"/>
                  </a:outerShdw>
                </a:effectLst>
                <a:latin typeface="+mn-lt"/>
              </a:rPr>
              <a:t>VCM</a:t>
            </a:r>
            <a:endParaRPr lang="en-US" sz="2000" dirty="0">
              <a:effectLst>
                <a:outerShdw blurRad="50800" dist="38100" dir="2700000" algn="tl" rotWithShape="0">
                  <a:prstClr val="black"/>
                </a:outerShdw>
              </a:effectLst>
              <a:latin typeface="+mn-lt"/>
            </a:endParaRPr>
          </a:p>
        </p:txBody>
      </p:sp>
      <p:grpSp>
        <p:nvGrpSpPr>
          <p:cNvPr id="27" name="Group 26"/>
          <p:cNvGrpSpPr/>
          <p:nvPr/>
        </p:nvGrpSpPr>
        <p:grpSpPr>
          <a:xfrm>
            <a:off x="4372602" y="1108069"/>
            <a:ext cx="4642557" cy="5633299"/>
            <a:chOff x="4372602" y="1108069"/>
            <a:chExt cx="4642557" cy="5633299"/>
          </a:xfrm>
        </p:grpSpPr>
        <p:grpSp>
          <p:nvGrpSpPr>
            <p:cNvPr id="3" name="Group 2"/>
            <p:cNvGrpSpPr/>
            <p:nvPr/>
          </p:nvGrpSpPr>
          <p:grpSpPr>
            <a:xfrm>
              <a:off x="4372602" y="1108069"/>
              <a:ext cx="4642557" cy="5633299"/>
              <a:chOff x="4765539" y="1283750"/>
              <a:chExt cx="4232994" cy="5136334"/>
            </a:xfrm>
          </p:grpSpPr>
          <p:pic>
            <p:nvPicPr>
              <p:cNvPr id="8" name="Picture 2" descr="C:\Users\Iliyan\Desktop\kitch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539" y="1283750"/>
                <a:ext cx="4232994" cy="327618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364" t="59757" r="62654" b="4416"/>
              <a:stretch/>
            </p:blipFill>
            <p:spPr bwMode="auto">
              <a:xfrm>
                <a:off x="6917551"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10" name="Picture 2" descr="C:\Users\Iliyan\Desktop\kitchen.png"/>
              <p:cNvPicPr>
                <a:picLocks noChangeAspect="1" noChangeArrowheads="1"/>
              </p:cNvPicPr>
              <p:nvPr/>
            </p:nvPicPr>
            <p:blipFill rotWithShape="1">
              <a:blip r:embed="rId5">
                <a:extLst>
                  <a:ext uri="{28A0092B-C50C-407E-A947-70E740481C1C}">
                    <a14:useLocalDpi xmlns:a14="http://schemas.microsoft.com/office/drawing/2010/main" val="0"/>
                  </a:ext>
                </a:extLst>
              </a:blip>
              <a:srcRect l="5364" t="59742" r="62654" b="4438"/>
              <a:stretch/>
            </p:blipFill>
            <p:spPr bwMode="auto">
              <a:xfrm>
                <a:off x="4765539"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8477251" y="6493720"/>
              <a:ext cx="537908" cy="247648"/>
            </a:xfrm>
            <a:prstGeom prst="rect">
              <a:avLst/>
            </a:prstGeom>
            <a:solidFill>
              <a:schemeClr val="bg1">
                <a:alpha val="25000"/>
              </a:schemeClr>
            </a:solidFill>
          </p:spPr>
          <p:txBody>
            <a:bodyPr wrap="square" rtlCol="0" anchor="ctr">
              <a:noAutofit/>
            </a:bodyPr>
            <a:lstStyle/>
            <a:p>
              <a:pPr algn="ctr"/>
              <a:r>
                <a:rPr lang="en-US" sz="1400" dirty="0" smtClean="0">
                  <a:effectLst>
                    <a:outerShdw blurRad="50800" dist="38100" dir="2700000" algn="tl" rotWithShape="0">
                      <a:prstClr val="black"/>
                    </a:outerShdw>
                  </a:effectLst>
                  <a:latin typeface="+mn-lt"/>
                </a:rPr>
                <a:t>BPT</a:t>
              </a:r>
              <a:endParaRPr lang="en-US" sz="1400" dirty="0">
                <a:effectLst>
                  <a:outerShdw blurRad="50800" dist="38100" dir="2700000" algn="tl" rotWithShape="0">
                    <a:prstClr val="black"/>
                  </a:outerShdw>
                </a:effectLst>
                <a:latin typeface="+mn-lt"/>
              </a:endParaRPr>
            </a:p>
          </p:txBody>
        </p:sp>
        <p:sp>
          <p:nvSpPr>
            <p:cNvPr id="26" name="TextBox 25"/>
            <p:cNvSpPr txBox="1"/>
            <p:nvPr/>
          </p:nvSpPr>
          <p:spPr>
            <a:xfrm>
              <a:off x="6115063" y="6493720"/>
              <a:ext cx="539866" cy="247648"/>
            </a:xfrm>
            <a:prstGeom prst="rect">
              <a:avLst/>
            </a:prstGeom>
            <a:solidFill>
              <a:schemeClr val="bg1">
                <a:alpha val="25000"/>
              </a:schemeClr>
            </a:solidFill>
          </p:spPr>
          <p:txBody>
            <a:bodyPr wrap="square" rtlCol="0" anchor="ctr">
              <a:noAutofit/>
            </a:bodyPr>
            <a:lstStyle/>
            <a:p>
              <a:pPr algn="ctr"/>
              <a:r>
                <a:rPr lang="en-US" sz="1400" dirty="0" smtClean="0">
                  <a:effectLst>
                    <a:outerShdw blurRad="50800" dist="38100" dir="2700000" algn="tl" rotWithShape="0">
                      <a:prstClr val="black"/>
                    </a:outerShdw>
                  </a:effectLst>
                  <a:latin typeface="+mn-lt"/>
                </a:rPr>
                <a:t>VCM</a:t>
              </a:r>
              <a:endParaRPr lang="en-US" sz="1400" dirty="0">
                <a:effectLst>
                  <a:outerShdw blurRad="50800" dist="38100" dir="2700000" algn="tl" rotWithShape="0">
                    <a:prstClr val="black"/>
                  </a:outerShdw>
                </a:effectLst>
                <a:latin typeface="+mn-lt"/>
              </a:endParaRPr>
            </a:p>
          </p:txBody>
        </p:sp>
        <p:sp>
          <p:nvSpPr>
            <p:cNvPr id="29" name="TextBox 28"/>
            <p:cNvSpPr txBox="1"/>
            <p:nvPr/>
          </p:nvSpPr>
          <p:spPr>
            <a:xfrm>
              <a:off x="4372602" y="4453587"/>
              <a:ext cx="539866" cy="247648"/>
            </a:xfrm>
            <a:prstGeom prst="rect">
              <a:avLst/>
            </a:prstGeom>
            <a:solidFill>
              <a:schemeClr val="bg1">
                <a:alpha val="25000"/>
              </a:schemeClr>
            </a:solidFill>
          </p:spPr>
          <p:txBody>
            <a:bodyPr wrap="square" rtlCol="0" anchor="ctr">
              <a:noAutofit/>
            </a:bodyPr>
            <a:lstStyle/>
            <a:p>
              <a:pPr algn="ctr"/>
              <a:r>
                <a:rPr lang="en-US" sz="1400" dirty="0" smtClean="0">
                  <a:effectLst>
                    <a:outerShdw blurRad="50800" dist="38100" dir="2700000" algn="tl" rotWithShape="0">
                      <a:prstClr val="black"/>
                    </a:outerShdw>
                  </a:effectLst>
                  <a:latin typeface="+mn-lt"/>
                </a:rPr>
                <a:t>VCM</a:t>
              </a:r>
              <a:endParaRPr lang="en-US" sz="1400" dirty="0">
                <a:effectLst>
                  <a:outerShdw blurRad="50800" dist="38100" dir="2700000" algn="tl" rotWithShape="0">
                    <a:prstClr val="black"/>
                  </a:outerShdw>
                </a:effectLst>
                <a:latin typeface="+mn-lt"/>
              </a:endParaRPr>
            </a:p>
          </p:txBody>
        </p:sp>
      </p:grpSp>
    </p:spTree>
    <p:extLst>
      <p:ext uri="{BB962C8B-B14F-4D97-AF65-F5344CB8AC3E}">
        <p14:creationId xmlns:p14="http://schemas.microsoft.com/office/powerpoint/2010/main" val="687572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5353472" y="2852936"/>
            <a:ext cx="1738808" cy="1771172"/>
          </a:xfrm>
          <a:prstGeom prst="irregularSeal1">
            <a:avLst/>
          </a:prstGeom>
          <a:solidFill>
            <a:schemeClr val="tx1"/>
          </a:solidFill>
          <a:ln w="44450" cap="flat">
            <a:solidFill>
              <a:srgbClr val="C00000"/>
            </a:solidFill>
            <a:miter lim="800000"/>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VCM in production</a:t>
            </a:r>
            <a:endParaRPr lang="en-US" dirty="0"/>
          </a:p>
        </p:txBody>
      </p:sp>
      <p:pic>
        <p:nvPicPr>
          <p:cNvPr id="12290" name="Picture 2" descr="RPS 18 Available N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852936"/>
            <a:ext cx="2616932" cy="136815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p:cNvSpPr>
            <a:spLocks noGrp="1"/>
          </p:cNvSpPr>
          <p:nvPr>
            <p:ph idx="1"/>
          </p:nvPr>
        </p:nvSpPr>
        <p:spPr>
          <a:xfrm>
            <a:off x="5531371" y="3325868"/>
            <a:ext cx="1152128" cy="705566"/>
          </a:xfrm>
        </p:spPr>
        <p:txBody>
          <a:bodyPr>
            <a:normAutofit/>
          </a:bodyPr>
          <a:lstStyle/>
          <a:p>
            <a:pPr marL="64008" indent="0" algn="ctr">
              <a:buNone/>
            </a:pPr>
            <a:r>
              <a:rPr lang="en-US" b="1" dirty="0" smtClean="0">
                <a:ln w="31750">
                  <a:solidFill>
                    <a:schemeClr val="bg1"/>
                  </a:solidFill>
                </a:ln>
                <a:solidFill>
                  <a:schemeClr val="bg1"/>
                </a:solidFill>
                <a:effectLst/>
              </a:rPr>
              <a:t>v19</a:t>
            </a:r>
            <a:endParaRPr lang="en-US" sz="2000" b="1" u="sng" dirty="0" smtClean="0">
              <a:ln w="31750">
                <a:solidFill>
                  <a:schemeClr val="bg1"/>
                </a:solidFill>
              </a:ln>
              <a:solidFill>
                <a:schemeClr val="bg1"/>
              </a:solidFill>
              <a:effectLst/>
            </a:endParaRPr>
          </a:p>
        </p:txBody>
      </p:sp>
    </p:spTree>
    <p:extLst>
      <p:ext uri="{BB962C8B-B14F-4D97-AF65-F5344CB8AC3E}">
        <p14:creationId xmlns:p14="http://schemas.microsoft.com/office/powerpoint/2010/main" val="816048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VCM in production</a:t>
            </a:r>
            <a:endParaRPr lang="en-US" dirty="0"/>
          </a:p>
        </p:txBody>
      </p:sp>
      <p:pic>
        <p:nvPicPr>
          <p:cNvPr id="9" name="Picture 4" descr="http://www.3dvf.com/forum/static/images/vignette/1/17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271" y="6118609"/>
            <a:ext cx="1296144" cy="66627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20493" y="1043211"/>
            <a:ext cx="7541114" cy="5000220"/>
            <a:chOff x="1770607" y="1045094"/>
            <a:chExt cx="7173326" cy="4756355"/>
          </a:xfrm>
        </p:grpSpPr>
        <p:pic>
          <p:nvPicPr>
            <p:cNvPr id="13314" name="Picture 2" descr="http://vray.info/assets/vm_samplerender.jpg"/>
            <p:cNvPicPr>
              <a:picLocks noChangeAspect="1" noChangeArrowheads="1"/>
            </p:cNvPicPr>
            <p:nvPr/>
          </p:nvPicPr>
          <p:blipFill rotWithShape="1">
            <a:blip r:embed="rId4">
              <a:extLst>
                <a:ext uri="{28A0092B-C50C-407E-A947-70E740481C1C}">
                  <a14:useLocalDpi xmlns:a14="http://schemas.microsoft.com/office/drawing/2010/main" val="0"/>
                </a:ext>
              </a:extLst>
            </a:blip>
            <a:srcRect l="1093" t="1211" r="400" b="1260"/>
            <a:stretch/>
          </p:blipFill>
          <p:spPr bwMode="auto">
            <a:xfrm>
              <a:off x="4139952" y="1045094"/>
              <a:ext cx="4803981" cy="4756355"/>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770608" y="3484218"/>
              <a:ext cx="2317230" cy="2317231"/>
              <a:chOff x="1770608" y="3484218"/>
              <a:chExt cx="2317230" cy="2317231"/>
            </a:xfrm>
          </p:grpSpPr>
          <p:pic>
            <p:nvPicPr>
              <p:cNvPr id="13318" name="Picture 6" descr="http://vray.info/assets/vm_af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608" y="3484218"/>
                <a:ext cx="2317230" cy="2317231"/>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30412" y="3484218"/>
                <a:ext cx="657423" cy="289371"/>
              </a:xfrm>
              <a:prstGeom prst="rect">
                <a:avLst/>
              </a:prstGeom>
              <a:solidFill>
                <a:schemeClr val="bg1">
                  <a:alpha val="26000"/>
                </a:schemeClr>
              </a:solidFill>
            </p:spPr>
            <p:txBody>
              <a:bodyPr wrap="square" rtlCol="0" anchor="ctr">
                <a:noAutofit/>
              </a:bodyPr>
              <a:lstStyle/>
              <a:p>
                <a:pPr algn="ctr"/>
                <a:r>
                  <a:rPr lang="en-US" sz="2000" dirty="0" smtClean="0">
                    <a:effectLst>
                      <a:outerShdw blurRad="50800" dist="38100" dir="2700000" algn="tl" rotWithShape="0">
                        <a:prstClr val="black"/>
                      </a:outerShdw>
                    </a:effectLst>
                    <a:latin typeface="+mn-lt"/>
                  </a:rPr>
                  <a:t>VCM</a:t>
                </a:r>
                <a:endParaRPr lang="en-US" sz="2000" dirty="0">
                  <a:effectLst>
                    <a:outerShdw blurRad="50800" dist="38100" dir="2700000" algn="tl" rotWithShape="0">
                      <a:prstClr val="black"/>
                    </a:outerShdw>
                  </a:effectLst>
                  <a:latin typeface="+mn-lt"/>
                </a:endParaRPr>
              </a:p>
            </p:txBody>
          </p:sp>
        </p:grpSp>
        <p:grpSp>
          <p:nvGrpSpPr>
            <p:cNvPr id="5" name="Group 4"/>
            <p:cNvGrpSpPr/>
            <p:nvPr/>
          </p:nvGrpSpPr>
          <p:grpSpPr>
            <a:xfrm>
              <a:off x="1770607" y="1045095"/>
              <a:ext cx="2317229" cy="2317230"/>
              <a:chOff x="1770607" y="1045095"/>
              <a:chExt cx="2317229" cy="2317230"/>
            </a:xfrm>
          </p:grpSpPr>
          <p:pic>
            <p:nvPicPr>
              <p:cNvPr id="13316" name="Picture 4" descr="http://vray.info/assets/vm_befo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607" y="1045095"/>
                <a:ext cx="2317229" cy="231723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430413" y="1045095"/>
                <a:ext cx="657423" cy="288211"/>
              </a:xfrm>
              <a:prstGeom prst="rect">
                <a:avLst/>
              </a:prstGeom>
              <a:solidFill>
                <a:schemeClr val="bg1">
                  <a:alpha val="26000"/>
                </a:schemeClr>
              </a:solidFill>
            </p:spPr>
            <p:txBody>
              <a:bodyPr wrap="square" rtlCol="0" anchor="ctr">
                <a:noAutofit/>
              </a:bodyPr>
              <a:lstStyle/>
              <a:p>
                <a:pPr algn="ctr"/>
                <a:r>
                  <a:rPr lang="en-US" sz="2000" dirty="0" smtClean="0">
                    <a:effectLst>
                      <a:outerShdw blurRad="50800" dist="38100" dir="2700000" algn="tl" rotWithShape="0">
                        <a:prstClr val="black"/>
                      </a:outerShdw>
                    </a:effectLst>
                    <a:latin typeface="+mn-lt"/>
                  </a:rPr>
                  <a:t>BPT</a:t>
                </a:r>
                <a:endParaRPr lang="en-US" sz="2000" dirty="0">
                  <a:effectLst>
                    <a:outerShdw blurRad="50800" dist="38100" dir="2700000" algn="tl" rotWithShape="0">
                      <a:prstClr val="black"/>
                    </a:outerShdw>
                  </a:effectLst>
                  <a:latin typeface="+mn-lt"/>
                </a:endParaRPr>
              </a:p>
            </p:txBody>
          </p:sp>
        </p:grpSp>
      </p:grpSp>
      <p:sp>
        <p:nvSpPr>
          <p:cNvPr id="25" name="Explosion 1 24"/>
          <p:cNvSpPr/>
          <p:nvPr/>
        </p:nvSpPr>
        <p:spPr>
          <a:xfrm>
            <a:off x="2266950" y="5984949"/>
            <a:ext cx="1185548" cy="825426"/>
          </a:xfrm>
          <a:prstGeom prst="irregularSeal1">
            <a:avLst/>
          </a:prstGeom>
          <a:solidFill>
            <a:schemeClr val="tx1"/>
          </a:solidFill>
          <a:ln w="25400" cap="flat">
            <a:solidFill>
              <a:srgbClr val="C00000"/>
            </a:solidFill>
            <a:miter lim="800000"/>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solidFill>
                <a:schemeClr val="tx1"/>
              </a:solidFill>
            </a:endParaRPr>
          </a:p>
        </p:txBody>
      </p:sp>
      <p:sp>
        <p:nvSpPr>
          <p:cNvPr id="26" name="Content Placeholder 5"/>
          <p:cNvSpPr txBox="1">
            <a:spLocks/>
          </p:cNvSpPr>
          <p:nvPr/>
        </p:nvSpPr>
        <p:spPr>
          <a:xfrm>
            <a:off x="2342147" y="6076980"/>
            <a:ext cx="883772" cy="541224"/>
          </a:xfrm>
          <a:prstGeom prst="rect">
            <a:avLst/>
          </a:prstGeom>
        </p:spPr>
        <p:txBody>
          <a:bodyPr lIns="144000" tIns="144000">
            <a:no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ctr" fontAlgn="auto">
              <a:spcAft>
                <a:spcPts val="0"/>
              </a:spcAft>
              <a:buFont typeface="Wingdings 2" pitchFamily="18" charset="2"/>
              <a:buNone/>
            </a:pPr>
            <a:r>
              <a:rPr lang="en-US" sz="2000" b="1" dirty="0" smtClean="0">
                <a:ln w="31750">
                  <a:solidFill>
                    <a:schemeClr val="bg1"/>
                  </a:solidFill>
                </a:ln>
                <a:solidFill>
                  <a:schemeClr val="bg1"/>
                </a:solidFill>
                <a:effectLst/>
              </a:rPr>
              <a:t>v3.0</a:t>
            </a:r>
            <a:endParaRPr lang="en-US" sz="1600" b="1" u="sng" dirty="0" smtClean="0">
              <a:ln w="31750">
                <a:solidFill>
                  <a:schemeClr val="bg1"/>
                </a:solidFill>
              </a:ln>
              <a:solidFill>
                <a:schemeClr val="bg1"/>
              </a:solidFill>
              <a:effectLst/>
            </a:endParaRPr>
          </a:p>
        </p:txBody>
      </p:sp>
    </p:spTree>
    <p:extLst>
      <p:ext uri="{BB962C8B-B14F-4D97-AF65-F5344CB8AC3E}">
        <p14:creationId xmlns:p14="http://schemas.microsoft.com/office/powerpoint/2010/main" val="2811524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VCM in production</a:t>
            </a:r>
            <a:endParaRPr lang="en-US" dirty="0"/>
          </a:p>
        </p:txBody>
      </p:sp>
      <p:pic>
        <p:nvPicPr>
          <p:cNvPr id="10242" name="Picture 2" descr="http://corona-renderer.com/forum/Themes/Skm_Light_RC5/images/theme/my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253992"/>
            <a:ext cx="1996054" cy="44030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3" name="Picture 3" descr="D:\Temp\ondra vcm2\!!\pool-bdp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954185"/>
            <a:ext cx="7488832" cy="52412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4" name="Picture 4" descr="D:\Temp\ondra vcm2\!!\pool-vcm.jpg"/>
          <p:cNvPicPr>
            <a:picLocks noChangeAspect="1" noChangeArrowheads="1"/>
          </p:cNvPicPr>
          <p:nvPr/>
        </p:nvPicPr>
        <p:blipFill rotWithShape="1">
          <a:blip r:embed="rId5">
            <a:extLst>
              <a:ext uri="{28A0092B-C50C-407E-A947-70E740481C1C}">
                <a14:useLocalDpi xmlns:a14="http://schemas.microsoft.com/office/drawing/2010/main" val="0"/>
              </a:ext>
            </a:extLst>
          </a:blip>
          <a:srcRect t="39791"/>
          <a:stretch/>
        </p:blipFill>
        <p:spPr bwMode="auto">
          <a:xfrm>
            <a:off x="827584" y="3039705"/>
            <a:ext cx="7488832" cy="31556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827584" y="3039705"/>
            <a:ext cx="7488832" cy="13946"/>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7584" y="3046394"/>
            <a:ext cx="693645" cy="310251"/>
          </a:xfrm>
          <a:prstGeom prst="rect">
            <a:avLst/>
          </a:prstGeom>
          <a:solidFill>
            <a:schemeClr val="bg1">
              <a:alpha val="26000"/>
            </a:schemeClr>
          </a:solidFill>
        </p:spPr>
        <p:txBody>
          <a:bodyPr wrap="square" rtlCol="0" anchor="ctr">
            <a:noAutofit/>
          </a:bodyPr>
          <a:lstStyle/>
          <a:p>
            <a:pPr algn="ctr"/>
            <a:r>
              <a:rPr lang="en-US" sz="2000" dirty="0" smtClean="0">
                <a:effectLst>
                  <a:outerShdw blurRad="50800" dist="38100" dir="2700000" algn="tl" rotWithShape="0">
                    <a:prstClr val="black"/>
                  </a:outerShdw>
                </a:effectLst>
                <a:latin typeface="+mn-lt"/>
              </a:rPr>
              <a:t>VCM</a:t>
            </a:r>
            <a:endParaRPr lang="en-US" sz="2000" dirty="0">
              <a:effectLst>
                <a:outerShdw blurRad="50800" dist="38100" dir="2700000" algn="tl" rotWithShape="0">
                  <a:prstClr val="black"/>
                </a:outerShdw>
              </a:effectLst>
              <a:latin typeface="+mn-lt"/>
            </a:endParaRPr>
          </a:p>
        </p:txBody>
      </p:sp>
      <p:sp>
        <p:nvSpPr>
          <p:cNvPr id="13" name="TextBox 12"/>
          <p:cNvSpPr txBox="1"/>
          <p:nvPr/>
        </p:nvSpPr>
        <p:spPr>
          <a:xfrm>
            <a:off x="827584" y="2730073"/>
            <a:ext cx="693645" cy="310251"/>
          </a:xfrm>
          <a:prstGeom prst="rect">
            <a:avLst/>
          </a:prstGeom>
          <a:solidFill>
            <a:schemeClr val="bg1">
              <a:alpha val="26000"/>
            </a:schemeClr>
          </a:solidFill>
        </p:spPr>
        <p:txBody>
          <a:bodyPr wrap="square" rtlCol="0" anchor="ctr">
            <a:noAutofit/>
          </a:bodyPr>
          <a:lstStyle/>
          <a:p>
            <a:pPr algn="ctr"/>
            <a:r>
              <a:rPr lang="en-US" sz="2000" dirty="0" smtClean="0">
                <a:effectLst>
                  <a:outerShdw blurRad="50800" dist="38100" dir="2700000" algn="tl" rotWithShape="0">
                    <a:prstClr val="black"/>
                  </a:outerShdw>
                </a:effectLst>
                <a:latin typeface="+mn-lt"/>
              </a:rPr>
              <a:t>BPT</a:t>
            </a:r>
            <a:endParaRPr lang="en-US" sz="2000" dirty="0">
              <a:effectLst>
                <a:outerShdw blurRad="50800" dist="38100" dir="2700000" algn="tl" rotWithShape="0">
                  <a:prstClr val="black"/>
                </a:outerShdw>
              </a:effectLst>
              <a:latin typeface="+mn-lt"/>
            </a:endParaRPr>
          </a:p>
        </p:txBody>
      </p:sp>
      <p:sp>
        <p:nvSpPr>
          <p:cNvPr id="18" name="Content Placeholder 5"/>
          <p:cNvSpPr>
            <a:spLocks noGrp="1"/>
          </p:cNvSpPr>
          <p:nvPr>
            <p:ph idx="1"/>
          </p:nvPr>
        </p:nvSpPr>
        <p:spPr>
          <a:xfrm>
            <a:off x="4846215" y="6242844"/>
            <a:ext cx="3563888" cy="537336"/>
          </a:xfrm>
        </p:spPr>
        <p:txBody>
          <a:bodyPr>
            <a:normAutofit/>
          </a:bodyPr>
          <a:lstStyle/>
          <a:p>
            <a:pPr marL="0" indent="0" algn="r">
              <a:buNone/>
            </a:pPr>
            <a:r>
              <a:rPr lang="en-US" sz="1600" i="1" dirty="0" smtClean="0">
                <a:solidFill>
                  <a:schemeClr val="accent5">
                    <a:lumMod val="40000"/>
                    <a:lumOff val="60000"/>
                  </a:schemeClr>
                </a:solidFill>
              </a:rPr>
              <a:t>http://www.corona-renderer.com</a:t>
            </a:r>
            <a:endParaRPr lang="en-US" sz="1400" u="sng" dirty="0" smtClean="0">
              <a:solidFill>
                <a:schemeClr val="accent5">
                  <a:lumMod val="40000"/>
                  <a:lumOff val="60000"/>
                </a:schemeClr>
              </a:solidFill>
            </a:endParaRPr>
          </a:p>
        </p:txBody>
      </p:sp>
      <p:sp>
        <p:nvSpPr>
          <p:cNvPr id="10" name="Content Placeholder 5"/>
          <p:cNvSpPr txBox="1">
            <a:spLocks/>
          </p:cNvSpPr>
          <p:nvPr/>
        </p:nvSpPr>
        <p:spPr>
          <a:xfrm>
            <a:off x="2899190" y="6179175"/>
            <a:ext cx="2556113" cy="537336"/>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fontAlgn="auto">
              <a:spcAft>
                <a:spcPts val="0"/>
              </a:spcAft>
              <a:buNone/>
            </a:pPr>
            <a:r>
              <a:rPr lang="en-US" sz="2200" i="1" dirty="0" smtClean="0">
                <a:solidFill>
                  <a:schemeClr val="tx1">
                    <a:lumMod val="75000"/>
                  </a:schemeClr>
                </a:solidFill>
              </a:rPr>
              <a:t>by Ondřej </a:t>
            </a:r>
            <a:r>
              <a:rPr lang="en-US" sz="2200" i="1" dirty="0">
                <a:solidFill>
                  <a:schemeClr val="tx1">
                    <a:lumMod val="75000"/>
                  </a:schemeClr>
                </a:solidFill>
              </a:rPr>
              <a:t>Karlík</a:t>
            </a:r>
            <a:endParaRPr lang="en-US" sz="2000" i="1" u="sng" dirty="0" smtClean="0">
              <a:solidFill>
                <a:schemeClr val="tx1">
                  <a:lumMod val="75000"/>
                </a:schemeClr>
              </a:solidFill>
            </a:endParaRPr>
          </a:p>
        </p:txBody>
      </p:sp>
    </p:spTree>
    <p:extLst>
      <p:ext uri="{BB962C8B-B14F-4D97-AF65-F5344CB8AC3E}">
        <p14:creationId xmlns:p14="http://schemas.microsoft.com/office/powerpoint/2010/main" val="4271487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70877" y="3277433"/>
            <a:ext cx="2602251" cy="1015663"/>
          </a:xfrm>
          <a:prstGeom prst="rect">
            <a:avLst/>
          </a:prstGeom>
        </p:spPr>
        <p:txBody>
          <a:bodyPr wrap="none">
            <a:spAutoFit/>
          </a:bodyPr>
          <a:lstStyle/>
          <a:p>
            <a:pPr algn="ctr"/>
            <a:r>
              <a:rPr lang="en-US" sz="6000" b="1" dirty="0" smtClean="0">
                <a:effectLst>
                  <a:outerShdw blurRad="50800" dist="38100" dir="2700000" algn="tl" rotWithShape="0">
                    <a:prstClr val="black">
                      <a:alpha val="60000"/>
                    </a:prstClr>
                  </a:outerShdw>
                </a:effectLst>
                <a:latin typeface="+mn-lt"/>
              </a:rPr>
              <a:t>Cheers!</a:t>
            </a:r>
            <a:endParaRPr lang="en-US" sz="6000" b="1" dirty="0">
              <a:effectLst>
                <a:outerShdw blurRad="50800" dist="38100" dir="2700000" algn="tl" rotWithShape="0">
                  <a:prstClr val="black">
                    <a:alpha val="60000"/>
                  </a:prstClr>
                </a:outerShdw>
              </a:effectLst>
              <a:latin typeface="+mn-lt"/>
            </a:endParaRPr>
          </a:p>
        </p:txBody>
      </p:sp>
    </p:spTree>
    <p:extLst>
      <p:ext uri="{BB962C8B-B14F-4D97-AF65-F5344CB8AC3E}">
        <p14:creationId xmlns:p14="http://schemas.microsoft.com/office/powerpoint/2010/main" val="241831839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40480" y="6396335"/>
            <a:ext cx="5303522"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601622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BPT </a:t>
            </a:r>
            <a:r>
              <a:rPr lang="en-US" dirty="0" err="1" smtClean="0"/>
              <a:t>vs</a:t>
            </a:r>
            <a:r>
              <a:rPr lang="en-US" smtClean="0"/>
              <a:t> PM</a:t>
            </a:r>
            <a:endParaRPr lang="en-GB" dirty="0"/>
          </a:p>
        </p:txBody>
      </p:sp>
      <p:sp>
        <p:nvSpPr>
          <p:cNvPr id="17" name="TextBox 16"/>
          <p:cNvSpPr txBox="1"/>
          <p:nvPr/>
        </p:nvSpPr>
        <p:spPr>
          <a:xfrm>
            <a:off x="179512" y="5127575"/>
            <a:ext cx="5796643" cy="461665"/>
          </a:xfrm>
          <a:prstGeom prst="rect">
            <a:avLst/>
          </a:prstGeom>
          <a:solidFill>
            <a:schemeClr val="tx1">
              <a:alpha val="25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Bidirectional path tracing</a:t>
            </a:r>
            <a:endParaRPr lang="en-US" sz="2400" dirty="0">
              <a:effectLst>
                <a:outerShdw blurRad="50800" dist="38100" dir="2700000" algn="tl" rotWithShape="0">
                  <a:prstClr val="black"/>
                </a:outerShdw>
              </a:effectLst>
              <a:latin typeface="+mn-lt"/>
            </a:endParaRPr>
          </a:p>
        </p:txBody>
      </p:sp>
      <p:sp>
        <p:nvSpPr>
          <p:cNvPr id="18" name="TextBox 17"/>
          <p:cNvSpPr txBox="1"/>
          <p:nvPr/>
        </p:nvSpPr>
        <p:spPr>
          <a:xfrm>
            <a:off x="6156176" y="5127575"/>
            <a:ext cx="2808312" cy="461665"/>
          </a:xfrm>
          <a:prstGeom prst="rect">
            <a:avLst/>
          </a:prstGeom>
          <a:solidFill>
            <a:schemeClr val="tx1">
              <a:alpha val="25000"/>
            </a:schemeClr>
          </a:solidFill>
        </p:spPr>
        <p:txBody>
          <a:bodyPr wrap="square" rtlCol="0">
            <a:spAutoFit/>
          </a:bodyPr>
          <a:lstStyle/>
          <a:p>
            <a:pPr algn="ctr"/>
            <a:r>
              <a:rPr lang="en-US" sz="2400" dirty="0" smtClean="0">
                <a:effectLst>
                  <a:outerShdw blurRad="50800" dist="38100" dir="2700000" algn="tl" rotWithShape="0">
                    <a:prstClr val="black"/>
                  </a:outerShdw>
                </a:effectLst>
                <a:latin typeface="+mn-lt"/>
              </a:rPr>
              <a:t>Photon mapping</a:t>
            </a:r>
            <a:endParaRPr lang="en-US" sz="2400" dirty="0">
              <a:effectLst>
                <a:outerShdw blurRad="50800" dist="38100" dir="2700000" algn="tl" rotWithShape="0">
                  <a:prstClr val="black"/>
                </a:outerShdw>
              </a:effectLst>
              <a:latin typeface="+mn-lt"/>
            </a:endParaRPr>
          </a:p>
        </p:txBody>
      </p:sp>
      <p:cxnSp>
        <p:nvCxnSpPr>
          <p:cNvPr id="29" name="Straight Arrow Connector 28"/>
          <p:cNvCxnSpPr>
            <a:stCxn id="41" idx="3"/>
            <a:endCxn id="3" idx="1"/>
          </p:cNvCxnSpPr>
          <p:nvPr/>
        </p:nvCxnSpPr>
        <p:spPr>
          <a:xfrm>
            <a:off x="533280" y="2713602"/>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79512" y="1772319"/>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8"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3"/>
          </p:cNvCxnSpPr>
          <p:nvPr/>
        </p:nvCxnSpPr>
        <p:spPr>
          <a:xfrm flipV="1">
            <a:off x="1435620" y="3081350"/>
            <a:ext cx="1422014" cy="103807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1"/>
            <a:endCxn id="58" idx="5"/>
          </p:cNvCxnSpPr>
          <p:nvPr/>
        </p:nvCxnSpPr>
        <p:spPr>
          <a:xfrm flipH="1" flipV="1">
            <a:off x="1629703" y="2007002"/>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324482" y="410036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7" name="Oval 46"/>
          <p:cNvSpPr/>
          <p:nvPr/>
        </p:nvSpPr>
        <p:spPr>
          <a:xfrm>
            <a:off x="2838566" y="2970214"/>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518565" y="189586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1" name="Straight Arrow Connector 100"/>
          <p:cNvCxnSpPr>
            <a:stCxn id="109" idx="3"/>
            <a:endCxn id="105" idx="1"/>
          </p:cNvCxnSpPr>
          <p:nvPr/>
        </p:nvCxnSpPr>
        <p:spPr>
          <a:xfrm>
            <a:off x="3521612" y="2713602"/>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9513" y="4450000"/>
            <a:ext cx="5796643" cy="491356"/>
            <a:chOff x="179513" y="4305796"/>
            <a:chExt cx="5796643" cy="830997"/>
          </a:xfrm>
        </p:grpSpPr>
        <p:sp>
          <p:nvSpPr>
            <p:cNvPr id="19" name="TextBox 18"/>
            <p:cNvSpPr txBox="1"/>
            <p:nvPr/>
          </p:nvSpPr>
          <p:spPr>
            <a:xfrm>
              <a:off x="179513" y="4305796"/>
              <a:ext cx="2808311" cy="830997"/>
            </a:xfrm>
            <a:prstGeom prst="rect">
              <a:avLst/>
            </a:prstGeom>
            <a:solidFill>
              <a:schemeClr val="tx1">
                <a:alpha val="25000"/>
              </a:schemeClr>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Unidirectional sampling</a:t>
              </a:r>
              <a:endParaRPr lang="en-US" sz="2000" dirty="0">
                <a:solidFill>
                  <a:srgbClr val="FFC000"/>
                </a:solidFill>
                <a:effectLst>
                  <a:outerShdw blurRad="50800" dist="38100" dir="2700000" algn="tl" rotWithShape="0">
                    <a:prstClr val="black"/>
                  </a:outerShdw>
                </a:effectLst>
                <a:latin typeface="+mn-lt"/>
              </a:endParaRPr>
            </a:p>
          </p:txBody>
        </p:sp>
        <p:sp>
          <p:nvSpPr>
            <p:cNvPr id="20" name="TextBox 19"/>
            <p:cNvSpPr txBox="1"/>
            <p:nvPr/>
          </p:nvSpPr>
          <p:spPr>
            <a:xfrm>
              <a:off x="3167844" y="4305796"/>
              <a:ext cx="2808312" cy="830997"/>
            </a:xfrm>
            <a:prstGeom prst="rect">
              <a:avLst/>
            </a:prstGeom>
            <a:solidFill>
              <a:schemeClr val="tx1">
                <a:alpha val="25000"/>
              </a:schemeClr>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Vertex connection</a:t>
              </a:r>
              <a:endParaRPr lang="en-US" sz="2000" dirty="0">
                <a:solidFill>
                  <a:srgbClr val="FFC000"/>
                </a:solidFill>
                <a:effectLst>
                  <a:outerShdw blurRad="50800" dist="38100" dir="2700000" algn="tl" rotWithShape="0">
                    <a:prstClr val="black"/>
                  </a:outerShdw>
                </a:effectLst>
                <a:latin typeface="+mn-lt"/>
              </a:endParaRPr>
            </a:p>
          </p:txBody>
        </p:sp>
      </p:grpSp>
      <p:grpSp>
        <p:nvGrpSpPr>
          <p:cNvPr id="6" name="Group 5"/>
          <p:cNvGrpSpPr/>
          <p:nvPr/>
        </p:nvGrpSpPr>
        <p:grpSpPr>
          <a:xfrm>
            <a:off x="3167844" y="1772319"/>
            <a:ext cx="2808312" cy="2480452"/>
            <a:chOff x="3167844" y="1635150"/>
            <a:chExt cx="2808312" cy="2480452"/>
          </a:xfrm>
        </p:grpSpPr>
        <p:sp>
          <p:nvSpPr>
            <p:cNvPr id="150" name="Rectangle 149"/>
            <p:cNvSpPr/>
            <p:nvPr/>
          </p:nvSpPr>
          <p:spPr>
            <a:xfrm>
              <a:off x="3167845" y="1635150"/>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1635150"/>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1707503"/>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2" name="Group 101"/>
            <p:cNvGrpSpPr/>
            <p:nvPr/>
          </p:nvGrpSpPr>
          <p:grpSpPr>
            <a:xfrm rot="774754">
              <a:off x="3324759" y="2434380"/>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103" name="Straight Arrow Connector 102"/>
          <p:cNvCxnSpPr>
            <a:stCxn id="105" idx="7"/>
            <a:endCxn id="106" idx="3"/>
          </p:cNvCxnSpPr>
          <p:nvPr/>
        </p:nvCxnSpPr>
        <p:spPr>
          <a:xfrm flipV="1">
            <a:off x="4423952" y="3081350"/>
            <a:ext cx="1422014" cy="103807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7" idx="5"/>
            <a:endCxn id="106" idx="1"/>
          </p:cNvCxnSpPr>
          <p:nvPr/>
        </p:nvCxnSpPr>
        <p:spPr>
          <a:xfrm>
            <a:off x="4618035" y="2007002"/>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4312814" y="410036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5826898" y="297021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Oval 106"/>
          <p:cNvSpPr/>
          <p:nvPr/>
        </p:nvSpPr>
        <p:spPr>
          <a:xfrm>
            <a:off x="4506897" y="1895866"/>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3" name="Straight Arrow Connector 112"/>
          <p:cNvCxnSpPr>
            <a:stCxn id="121" idx="3"/>
            <a:endCxn id="117" idx="1"/>
          </p:cNvCxnSpPr>
          <p:nvPr/>
        </p:nvCxnSpPr>
        <p:spPr>
          <a:xfrm>
            <a:off x="6509944" y="2713602"/>
            <a:ext cx="831238"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56176" y="4450000"/>
            <a:ext cx="2808312" cy="491356"/>
          </a:xfrm>
          <a:prstGeom prst="rect">
            <a:avLst/>
          </a:prstGeom>
          <a:solidFill>
            <a:schemeClr val="tx1">
              <a:alpha val="25000"/>
            </a:schemeClr>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Density estimation</a:t>
            </a:r>
            <a:endParaRPr lang="en-US" sz="2000" dirty="0">
              <a:solidFill>
                <a:srgbClr val="FFC000"/>
              </a:solidFill>
              <a:effectLst>
                <a:outerShdw blurRad="50800" dist="38100" dir="2700000" algn="tl" rotWithShape="0">
                  <a:prstClr val="black"/>
                </a:outerShdw>
              </a:effectLst>
              <a:latin typeface="+mn-lt"/>
            </a:endParaRPr>
          </a:p>
        </p:txBody>
      </p:sp>
      <p:grpSp>
        <p:nvGrpSpPr>
          <p:cNvPr id="9" name="Group 8"/>
          <p:cNvGrpSpPr/>
          <p:nvPr/>
        </p:nvGrpSpPr>
        <p:grpSpPr>
          <a:xfrm>
            <a:off x="6156176" y="1772319"/>
            <a:ext cx="2808312" cy="2480452"/>
            <a:chOff x="6156176" y="1635150"/>
            <a:chExt cx="2808312" cy="2480452"/>
          </a:xfrm>
        </p:grpSpPr>
        <p:sp>
          <p:nvSpPr>
            <p:cNvPr id="151" name="Rectangle 150"/>
            <p:cNvSpPr/>
            <p:nvPr/>
          </p:nvSpPr>
          <p:spPr>
            <a:xfrm>
              <a:off x="6156176" y="1635150"/>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1635150"/>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12" name="Rectangle 111"/>
            <p:cNvSpPr/>
            <p:nvPr/>
          </p:nvSpPr>
          <p:spPr>
            <a:xfrm>
              <a:off x="7105823" y="1707503"/>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14" name="Group 113"/>
            <p:cNvGrpSpPr/>
            <p:nvPr/>
          </p:nvGrpSpPr>
          <p:grpSpPr>
            <a:xfrm rot="774754">
              <a:off x="6313091" y="2434380"/>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nvGrpSpPr>
          <p:cNvPr id="122" name="Group 121"/>
          <p:cNvGrpSpPr/>
          <p:nvPr/>
        </p:nvGrpSpPr>
        <p:grpSpPr>
          <a:xfrm>
            <a:off x="7483489" y="2007002"/>
            <a:ext cx="1350809" cy="1232007"/>
            <a:chOff x="7483489" y="1869833"/>
            <a:chExt cx="1350809" cy="1232007"/>
          </a:xfrm>
        </p:grpSpPr>
        <p:cxnSp>
          <p:nvCxnSpPr>
            <p:cNvPr id="116" name="Straight Arrow Connector 115"/>
            <p:cNvCxnSpPr>
              <a:stCxn id="118" idx="1"/>
              <a:endCxn id="119" idx="5"/>
            </p:cNvCxnSpPr>
            <p:nvPr/>
          </p:nvCxnSpPr>
          <p:spPr>
            <a:xfrm flipH="1" flipV="1">
              <a:off x="7721284" y="1869833"/>
              <a:ext cx="1113014" cy="85815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32" idx="1"/>
              <a:endCxn id="163" idx="5"/>
            </p:cNvCxnSpPr>
            <p:nvPr/>
          </p:nvCxnSpPr>
          <p:spPr>
            <a:xfrm flipH="1" flipV="1">
              <a:off x="7483489" y="1869833"/>
              <a:ext cx="1350809" cy="123200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7078452" y="2957225"/>
            <a:ext cx="1755846" cy="1162204"/>
            <a:chOff x="7078452" y="2820056"/>
            <a:chExt cx="1755846" cy="1162204"/>
          </a:xfrm>
        </p:grpSpPr>
        <p:cxnSp>
          <p:nvCxnSpPr>
            <p:cNvPr id="115" name="Straight Arrow Connector 114"/>
            <p:cNvCxnSpPr>
              <a:stCxn id="118" idx="3"/>
              <a:endCxn id="138" idx="7"/>
            </p:cNvCxnSpPr>
            <p:nvPr/>
          </p:nvCxnSpPr>
          <p:spPr>
            <a:xfrm flipH="1">
              <a:off x="7078452" y="2820056"/>
              <a:ext cx="1755846" cy="116220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7" idx="7"/>
              <a:endCxn id="132" idx="3"/>
            </p:cNvCxnSpPr>
            <p:nvPr/>
          </p:nvCxnSpPr>
          <p:spPr>
            <a:xfrm flipV="1">
              <a:off x="7646070" y="3193908"/>
              <a:ext cx="1188228" cy="78835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7372351" y="1895866"/>
            <a:ext cx="368001" cy="130204"/>
            <a:chOff x="7372351" y="1758697"/>
            <a:chExt cx="368001" cy="130204"/>
          </a:xfrm>
        </p:grpSpPr>
        <p:sp>
          <p:nvSpPr>
            <p:cNvPr id="119" name="Oval 118"/>
            <p:cNvSpPr/>
            <p:nvPr/>
          </p:nvSpPr>
          <p:spPr>
            <a:xfrm>
              <a:off x="7610146" y="1758697"/>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3" name="Oval 162"/>
            <p:cNvSpPr/>
            <p:nvPr/>
          </p:nvSpPr>
          <p:spPr>
            <a:xfrm>
              <a:off x="7372351" y="1758697"/>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23" name="Group 122"/>
          <p:cNvGrpSpPr/>
          <p:nvPr/>
        </p:nvGrpSpPr>
        <p:grpSpPr>
          <a:xfrm>
            <a:off x="8815230" y="2846089"/>
            <a:ext cx="130206" cy="504056"/>
            <a:chOff x="8815230" y="2708920"/>
            <a:chExt cx="130206" cy="504056"/>
          </a:xfrm>
        </p:grpSpPr>
        <p:sp>
          <p:nvSpPr>
            <p:cNvPr id="118" name="Oval 117"/>
            <p:cNvSpPr/>
            <p:nvPr/>
          </p:nvSpPr>
          <p:spPr>
            <a:xfrm>
              <a:off x="8815230" y="270892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31"/>
            <p:cNvSpPr/>
            <p:nvPr/>
          </p:nvSpPr>
          <p:spPr>
            <a:xfrm>
              <a:off x="8815230" y="308277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9" name="Oval 48"/>
          <p:cNvSpPr/>
          <p:nvPr/>
        </p:nvSpPr>
        <p:spPr>
          <a:xfrm>
            <a:off x="6851650" y="4040857"/>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7" name="Oval 116"/>
          <p:cNvSpPr/>
          <p:nvPr/>
        </p:nvSpPr>
        <p:spPr>
          <a:xfrm>
            <a:off x="7322114" y="410036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25" name="Group 124"/>
          <p:cNvGrpSpPr/>
          <p:nvPr/>
        </p:nvGrpSpPr>
        <p:grpSpPr>
          <a:xfrm>
            <a:off x="6967314" y="4100361"/>
            <a:ext cx="697824" cy="130204"/>
            <a:chOff x="6967314" y="3963192"/>
            <a:chExt cx="697824" cy="130204"/>
          </a:xfrm>
        </p:grpSpPr>
        <p:sp>
          <p:nvSpPr>
            <p:cNvPr id="137" name="Oval 136"/>
            <p:cNvSpPr/>
            <p:nvPr/>
          </p:nvSpPr>
          <p:spPr>
            <a:xfrm>
              <a:off x="7534932" y="396319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8" name="Oval 137"/>
            <p:cNvSpPr/>
            <p:nvPr/>
          </p:nvSpPr>
          <p:spPr>
            <a:xfrm>
              <a:off x="6967314" y="396319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49786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500"/>
                                        <p:tgtEl>
                                          <p:spTgt spid="5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childTnLst>
                          </p:cTn>
                        </p:par>
                        <p:par>
                          <p:cTn id="50" fill="hold">
                            <p:stCondLst>
                              <p:cond delay="1500"/>
                            </p:stCondLst>
                            <p:childTnLst>
                              <p:par>
                                <p:cTn id="51" presetID="10" presetClass="entr" presetSubtype="0" fill="hold" grpId="0" nodeType="afterEffect">
                                  <p:stCondLst>
                                    <p:cond delay="40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2400"/>
                            </p:stCondLst>
                            <p:childTnLst>
                              <p:par>
                                <p:cTn id="55" presetID="22" presetClass="entr" presetSubtype="8" fill="hold" nodeType="after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left)">
                                      <p:cBhvr>
                                        <p:cTn id="57" dur="500"/>
                                        <p:tgtEl>
                                          <p:spTgt spid="104"/>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500"/>
                                        <p:tgtEl>
                                          <p:spTgt spid="106"/>
                                        </p:tgtEl>
                                      </p:cBhvr>
                                    </p:animEffect>
                                  </p:childTnLst>
                                </p:cTn>
                              </p:par>
                            </p:childTnLst>
                          </p:cTn>
                        </p:par>
                        <p:par>
                          <p:cTn id="62" fill="hold">
                            <p:stCondLst>
                              <p:cond delay="3400"/>
                            </p:stCondLst>
                            <p:childTnLst>
                              <p:par>
                                <p:cTn id="63" presetID="16" presetClass="entr" presetSubtype="21" fill="hold" nodeType="afterEffect">
                                  <p:stCondLst>
                                    <p:cond delay="350"/>
                                  </p:stCondLst>
                                  <p:childTnLst>
                                    <p:set>
                                      <p:cBhvr>
                                        <p:cTn id="64" dur="1" fill="hold">
                                          <p:stCondLst>
                                            <p:cond delay="0"/>
                                          </p:stCondLst>
                                        </p:cTn>
                                        <p:tgtEl>
                                          <p:spTgt spid="103"/>
                                        </p:tgtEl>
                                        <p:attrNameLst>
                                          <p:attrName>style.visibility</p:attrName>
                                        </p:attrNameLst>
                                      </p:cBhvr>
                                      <p:to>
                                        <p:strVal val="visible"/>
                                      </p:to>
                                    </p:set>
                                    <p:animEffect transition="in" filter="barn(inVertical)">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97"/>
                                        </p:tgtEl>
                                        <p:attrNameLst>
                                          <p:attrName>style.visibility</p:attrName>
                                        </p:attrNameLst>
                                      </p:cBhvr>
                                      <p:to>
                                        <p:strVal val="visible"/>
                                      </p:to>
                                    </p:set>
                                    <p:animEffect transition="in" filter="fade">
                                      <p:cBhvr>
                                        <p:cTn id="77" dur="500"/>
                                        <p:tgtEl>
                                          <p:spTgt spid="97"/>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122"/>
                                        </p:tgtEl>
                                        <p:attrNameLst>
                                          <p:attrName>style.visibility</p:attrName>
                                        </p:attrNameLst>
                                      </p:cBhvr>
                                      <p:to>
                                        <p:strVal val="visible"/>
                                      </p:to>
                                    </p:set>
                                    <p:animEffect transition="in" filter="wipe(left)">
                                      <p:cBhvr>
                                        <p:cTn id="81" dur="500"/>
                                        <p:tgtEl>
                                          <p:spTgt spid="122"/>
                                        </p:tgtEl>
                                      </p:cBhvr>
                                    </p:animEffect>
                                  </p:childTnLst>
                                </p:cTn>
                              </p:par>
                            </p:childTnLst>
                          </p:cTn>
                        </p:par>
                        <p:par>
                          <p:cTn id="82" fill="hold">
                            <p:stCondLst>
                              <p:cond delay="1500"/>
                            </p:stCondLst>
                            <p:childTnLst>
                              <p:par>
                                <p:cTn id="83" presetID="10" presetClass="entr" presetSubtype="0" fill="hold" nodeType="after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fade">
                                      <p:cBhvr>
                                        <p:cTn id="85" dur="500"/>
                                        <p:tgtEl>
                                          <p:spTgt spid="123"/>
                                        </p:tgtEl>
                                      </p:cBhvr>
                                    </p:animEffect>
                                  </p:childTnLst>
                                </p:cTn>
                              </p:par>
                            </p:childTnLst>
                          </p:cTn>
                        </p:par>
                        <p:par>
                          <p:cTn id="86" fill="hold">
                            <p:stCondLst>
                              <p:cond delay="2000"/>
                            </p:stCondLst>
                            <p:childTnLst>
                              <p:par>
                                <p:cTn id="87" presetID="22" presetClass="entr" presetSubtype="2" fill="hold" nodeType="afterEffect">
                                  <p:stCondLst>
                                    <p:cond delay="0"/>
                                  </p:stCondLst>
                                  <p:childTnLst>
                                    <p:set>
                                      <p:cBhvr>
                                        <p:cTn id="88" dur="1" fill="hold">
                                          <p:stCondLst>
                                            <p:cond delay="0"/>
                                          </p:stCondLst>
                                        </p:cTn>
                                        <p:tgtEl>
                                          <p:spTgt spid="124"/>
                                        </p:tgtEl>
                                        <p:attrNameLst>
                                          <p:attrName>style.visibility</p:attrName>
                                        </p:attrNameLst>
                                      </p:cBhvr>
                                      <p:to>
                                        <p:strVal val="visible"/>
                                      </p:to>
                                    </p:set>
                                    <p:animEffect transition="in" filter="wipe(right)">
                                      <p:cBhvr>
                                        <p:cTn id="89" dur="500"/>
                                        <p:tgtEl>
                                          <p:spTgt spid="124"/>
                                        </p:tgtEl>
                                      </p:cBhvr>
                                    </p:animEffect>
                                  </p:childTnLst>
                                </p:cTn>
                              </p:par>
                            </p:childTnLst>
                          </p:cTn>
                        </p:par>
                        <p:par>
                          <p:cTn id="90" fill="hold">
                            <p:stCondLst>
                              <p:cond delay="2500"/>
                            </p:stCondLst>
                            <p:childTnLst>
                              <p:par>
                                <p:cTn id="91" presetID="10" presetClass="entr" presetSubtype="0" fill="hold" nodeType="afterEffect">
                                  <p:stCondLst>
                                    <p:cond delay="0"/>
                                  </p:stCondLst>
                                  <p:childTnLst>
                                    <p:set>
                                      <p:cBhvr>
                                        <p:cTn id="92" dur="1" fill="hold">
                                          <p:stCondLst>
                                            <p:cond delay="0"/>
                                          </p:stCondLst>
                                        </p:cTn>
                                        <p:tgtEl>
                                          <p:spTgt spid="125"/>
                                        </p:tgtEl>
                                        <p:attrNameLst>
                                          <p:attrName>style.visibility</p:attrName>
                                        </p:attrNameLst>
                                      </p:cBhvr>
                                      <p:to>
                                        <p:strVal val="visible"/>
                                      </p:to>
                                    </p:set>
                                    <p:animEffect transition="in" filter="fade">
                                      <p:cBhvr>
                                        <p:cTn id="93" dur="500"/>
                                        <p:tgtEl>
                                          <p:spTgt spid="125"/>
                                        </p:tgtEl>
                                      </p:cBhvr>
                                    </p:animEffect>
                                  </p:childTnLst>
                                </p:cTn>
                              </p:par>
                            </p:childTnLst>
                          </p:cTn>
                        </p:par>
                        <p:par>
                          <p:cTn id="94" fill="hold">
                            <p:stCondLst>
                              <p:cond delay="3000"/>
                            </p:stCondLst>
                            <p:childTnLst>
                              <p:par>
                                <p:cTn id="95" presetID="22" presetClass="entr" presetSubtype="8" fill="hold" nodeType="afterEffect">
                                  <p:stCondLst>
                                    <p:cond delay="500"/>
                                  </p:stCondLst>
                                  <p:childTnLst>
                                    <p:set>
                                      <p:cBhvr>
                                        <p:cTn id="96" dur="1" fill="hold">
                                          <p:stCondLst>
                                            <p:cond delay="0"/>
                                          </p:stCondLst>
                                        </p:cTn>
                                        <p:tgtEl>
                                          <p:spTgt spid="113"/>
                                        </p:tgtEl>
                                        <p:attrNameLst>
                                          <p:attrName>style.visibility</p:attrName>
                                        </p:attrNameLst>
                                      </p:cBhvr>
                                      <p:to>
                                        <p:strVal val="visible"/>
                                      </p:to>
                                    </p:set>
                                    <p:animEffect transition="in" filter="wipe(left)">
                                      <p:cBhvr>
                                        <p:cTn id="97" dur="500"/>
                                        <p:tgtEl>
                                          <p:spTgt spid="113"/>
                                        </p:tgtEl>
                                      </p:cBhvr>
                                    </p:animEffect>
                                  </p:childTnLst>
                                </p:cTn>
                              </p:par>
                            </p:childTnLst>
                          </p:cTn>
                        </p:par>
                        <p:par>
                          <p:cTn id="98" fill="hold">
                            <p:stCondLst>
                              <p:cond delay="4000"/>
                            </p:stCondLst>
                            <p:childTnLst>
                              <p:par>
                                <p:cTn id="99" presetID="10" presetClass="entr" presetSubtype="0" fill="hold" grpId="0" nodeType="after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fade">
                                      <p:cBhvr>
                                        <p:cTn id="101" dur="500"/>
                                        <p:tgtEl>
                                          <p:spTgt spid="117"/>
                                        </p:tgtEl>
                                      </p:cBhvr>
                                    </p:animEffect>
                                  </p:childTnLst>
                                </p:cTn>
                              </p:par>
                            </p:childTnLst>
                          </p:cTn>
                        </p:par>
                        <p:par>
                          <p:cTn id="102" fill="hold">
                            <p:stCondLst>
                              <p:cond delay="4500"/>
                            </p:stCondLst>
                            <p:childTnLst>
                              <p:par>
                                <p:cTn id="103" presetID="20" presetClass="entr" presetSubtype="0" fill="hold" grpId="0" nodeType="after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wedge">
                                      <p:cBhvr>
                                        <p:cTn id="105" dur="1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58" grpId="0" animBg="1"/>
      <p:bldP spid="105" grpId="0" animBg="1"/>
      <p:bldP spid="106" grpId="0" animBg="1"/>
      <p:bldP spid="107" grpId="0" animBg="1"/>
      <p:bldP spid="21" grpId="0" animBg="1"/>
      <p:bldP spid="49" grpId="0" animBg="1"/>
      <p:bldP spid="1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150"/>
          <p:cNvSpPr/>
          <p:nvPr/>
        </p:nvSpPr>
        <p:spPr>
          <a:xfrm>
            <a:off x="6156176" y="4330432"/>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4330432"/>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70" name="Oval 169"/>
          <p:cNvSpPr/>
          <p:nvPr/>
        </p:nvSpPr>
        <p:spPr>
          <a:xfrm rot="16200000">
            <a:off x="8356463" y="5231280"/>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 name="Title 4"/>
          <p:cNvSpPr>
            <a:spLocks noGrp="1"/>
          </p:cNvSpPr>
          <p:nvPr>
            <p:ph type="title"/>
          </p:nvPr>
        </p:nvSpPr>
        <p:spPr/>
        <p:txBody>
          <a:bodyPr/>
          <a:lstStyle/>
          <a:p>
            <a:r>
              <a:rPr lang="en-US" smtClean="0"/>
              <a:t>BPT vs PM</a:t>
            </a:r>
            <a:endParaRPr lang="en-GB" dirty="0"/>
          </a:p>
        </p:txBody>
      </p:sp>
      <p:cxnSp>
        <p:nvCxnSpPr>
          <p:cNvPr id="29" name="Straight Arrow Connector 28"/>
          <p:cNvCxnSpPr>
            <a:stCxn id="41" idx="3"/>
            <a:endCxn id="3" idx="1"/>
          </p:cNvCxnSpPr>
          <p:nvPr/>
        </p:nvCxnSpPr>
        <p:spPr>
          <a:xfrm>
            <a:off x="533280" y="5271715"/>
            <a:ext cx="916128" cy="54858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79512" y="4330432"/>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8"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2"/>
          </p:cNvCxnSpPr>
          <p:nvPr/>
        </p:nvCxnSpPr>
        <p:spPr>
          <a:xfrm flipV="1">
            <a:off x="1541478" y="5358168"/>
            <a:ext cx="1298571" cy="462128"/>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2"/>
            <a:endCxn id="58" idx="7"/>
          </p:cNvCxnSpPr>
          <p:nvPr/>
        </p:nvCxnSpPr>
        <p:spPr>
          <a:xfrm flipH="1">
            <a:off x="1896256" y="5358168"/>
            <a:ext cx="943793" cy="526202"/>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2840049" y="529306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Rectangle 111"/>
          <p:cNvSpPr/>
          <p:nvPr/>
        </p:nvSpPr>
        <p:spPr>
          <a:xfrm>
            <a:off x="7105823" y="4402785"/>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 name="Oval 12"/>
          <p:cNvSpPr/>
          <p:nvPr/>
        </p:nvSpPr>
        <p:spPr>
          <a:xfrm>
            <a:off x="1150670" y="5857582"/>
            <a:ext cx="865994" cy="865994"/>
          </a:xfrm>
          <a:prstGeom prst="ellipse">
            <a:avLst/>
          </a:prstGeom>
          <a:solidFill>
            <a:schemeClr val="tx1">
              <a:lumMod val="85000"/>
            </a:schemeClr>
          </a:solidFill>
          <a:ln>
            <a:noFill/>
          </a:ln>
          <a:effectLst>
            <a:outerShdw blurRad="508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 name="Oval 2"/>
          <p:cNvSpPr/>
          <p:nvPr/>
        </p:nvSpPr>
        <p:spPr>
          <a:xfrm>
            <a:off x="1430340" y="5801228"/>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785118" y="5865302"/>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0" name="Straight Arrow Connector 79"/>
          <p:cNvCxnSpPr>
            <a:stCxn id="58" idx="0"/>
            <a:endCxn id="72" idx="4"/>
          </p:cNvCxnSpPr>
          <p:nvPr/>
        </p:nvCxnSpPr>
        <p:spPr>
          <a:xfrm flipH="1" flipV="1">
            <a:off x="1583668" y="4584183"/>
            <a:ext cx="266553" cy="128111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518565" y="4453979"/>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6" name="Straight Arrow Connector 125"/>
          <p:cNvCxnSpPr>
            <a:stCxn id="121" idx="3"/>
            <a:endCxn id="133" idx="1"/>
          </p:cNvCxnSpPr>
          <p:nvPr/>
        </p:nvCxnSpPr>
        <p:spPr>
          <a:xfrm>
            <a:off x="6509944" y="5271715"/>
            <a:ext cx="964442" cy="54858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33" idx="7"/>
            <a:endCxn id="130" idx="2"/>
          </p:cNvCxnSpPr>
          <p:nvPr/>
        </p:nvCxnSpPr>
        <p:spPr>
          <a:xfrm flipV="1">
            <a:off x="7566456" y="5358168"/>
            <a:ext cx="1260471" cy="462128"/>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30" name="Oval 129"/>
          <p:cNvSpPr/>
          <p:nvPr/>
        </p:nvSpPr>
        <p:spPr>
          <a:xfrm>
            <a:off x="8826927" y="5293066"/>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30"/>
          <p:cNvSpPr/>
          <p:nvPr/>
        </p:nvSpPr>
        <p:spPr>
          <a:xfrm>
            <a:off x="7137548" y="5857582"/>
            <a:ext cx="865994" cy="865994"/>
          </a:xfrm>
          <a:prstGeom prst="ellipse">
            <a:avLst/>
          </a:prstGeom>
          <a:solidFill>
            <a:schemeClr val="tx1">
              <a:lumMod val="85000"/>
            </a:schemeClr>
          </a:solidFill>
          <a:ln>
            <a:noFill/>
          </a:ln>
          <a:effectLst>
            <a:outerShdw blurRad="508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14" name="Group 113"/>
          <p:cNvGrpSpPr/>
          <p:nvPr/>
        </p:nvGrpSpPr>
        <p:grpSpPr>
          <a:xfrm rot="774754">
            <a:off x="6313091" y="5129662"/>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7" name="Group 6"/>
          <p:cNvGrpSpPr/>
          <p:nvPr/>
        </p:nvGrpSpPr>
        <p:grpSpPr>
          <a:xfrm>
            <a:off x="3167844" y="4330432"/>
            <a:ext cx="2808312" cy="2480452"/>
            <a:chOff x="3167844" y="4330432"/>
            <a:chExt cx="2808312" cy="2480452"/>
          </a:xfrm>
        </p:grpSpPr>
        <p:sp>
          <p:nvSpPr>
            <p:cNvPr id="150" name="Rectangle 149"/>
            <p:cNvSpPr/>
            <p:nvPr/>
          </p:nvSpPr>
          <p:spPr>
            <a:xfrm>
              <a:off x="3167845" y="4330432"/>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4330432"/>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4402785"/>
              <a:ext cx="909018" cy="116345"/>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0" name="Straight Arrow Connector 139"/>
            <p:cNvCxnSpPr>
              <a:endCxn id="145" idx="1"/>
            </p:cNvCxnSpPr>
            <p:nvPr/>
          </p:nvCxnSpPr>
          <p:spPr>
            <a:xfrm>
              <a:off x="3522021" y="5271715"/>
              <a:ext cx="908868" cy="548581"/>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45" idx="7"/>
              <a:endCxn id="143" idx="2"/>
            </p:cNvCxnSpPr>
            <p:nvPr/>
          </p:nvCxnSpPr>
          <p:spPr>
            <a:xfrm flipV="1">
              <a:off x="4522959" y="5358168"/>
              <a:ext cx="1305831" cy="462128"/>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43" idx="2"/>
              <a:endCxn id="146" idx="7"/>
            </p:cNvCxnSpPr>
            <p:nvPr/>
          </p:nvCxnSpPr>
          <p:spPr>
            <a:xfrm flipH="1">
              <a:off x="4805369" y="5358168"/>
              <a:ext cx="1023421" cy="498063"/>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5828790" y="5293066"/>
              <a:ext cx="130206" cy="130204"/>
            </a:xfrm>
            <a:prstGeom prst="ellipse">
              <a:avLst/>
            </a:prstGeom>
            <a:solidFill>
              <a:schemeClr val="tx1"/>
            </a:solidFill>
            <a:ln w="38100">
              <a:solidFill>
                <a:schemeClr val="bg1">
                  <a:lumMod val="85000"/>
                  <a:lumOff val="15000"/>
                </a:schemeClr>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4" name="Oval 143"/>
            <p:cNvSpPr/>
            <p:nvPr/>
          </p:nvSpPr>
          <p:spPr>
            <a:xfrm>
              <a:off x="4139411" y="5857582"/>
              <a:ext cx="865994" cy="865994"/>
            </a:xfrm>
            <a:prstGeom prst="ellipse">
              <a:avLst/>
            </a:prstGeom>
            <a:solidFill>
              <a:schemeClr val="tx1">
                <a:lumMod val="85000"/>
              </a:schemeClr>
            </a:solidFill>
            <a:ln>
              <a:noFill/>
            </a:ln>
            <a:effectLst>
              <a:outerShdw blurRad="508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5" name="Oval 144"/>
            <p:cNvSpPr/>
            <p:nvPr/>
          </p:nvSpPr>
          <p:spPr>
            <a:xfrm>
              <a:off x="4411821" y="5801228"/>
              <a:ext cx="130206" cy="130204"/>
            </a:xfrm>
            <a:prstGeom prst="ellipse">
              <a:avLst/>
            </a:prstGeom>
            <a:solidFill>
              <a:schemeClr val="tx1"/>
            </a:solidFill>
            <a:ln w="38100">
              <a:solidFill>
                <a:schemeClr val="bg1">
                  <a:lumMod val="85000"/>
                  <a:lumOff val="15000"/>
                </a:schemeClr>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6" name="Oval 145"/>
            <p:cNvSpPr/>
            <p:nvPr/>
          </p:nvSpPr>
          <p:spPr>
            <a:xfrm>
              <a:off x="4694231" y="5837163"/>
              <a:ext cx="130206" cy="130204"/>
            </a:xfrm>
            <a:prstGeom prst="ellipse">
              <a:avLst/>
            </a:prstGeom>
            <a:solidFill>
              <a:schemeClr val="tx1"/>
            </a:solidFill>
            <a:ln w="38100">
              <a:solidFill>
                <a:schemeClr val="bg1">
                  <a:lumMod val="85000"/>
                  <a:lumOff val="15000"/>
                </a:schemeClr>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7" name="Straight Arrow Connector 146"/>
            <p:cNvCxnSpPr>
              <a:stCxn id="146" idx="0"/>
              <a:endCxn id="148" idx="4"/>
            </p:cNvCxnSpPr>
            <p:nvPr/>
          </p:nvCxnSpPr>
          <p:spPr>
            <a:xfrm flipH="1" flipV="1">
              <a:off x="4572409" y="4584183"/>
              <a:ext cx="186925" cy="1252980"/>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48" name="Oval 147"/>
            <p:cNvSpPr/>
            <p:nvPr/>
          </p:nvSpPr>
          <p:spPr>
            <a:xfrm>
              <a:off x="4507306" y="4453979"/>
              <a:ext cx="130206" cy="130204"/>
            </a:xfrm>
            <a:prstGeom prst="ellipse">
              <a:avLst/>
            </a:prstGeom>
            <a:solidFill>
              <a:schemeClr val="tx1"/>
            </a:solidFill>
            <a:ln w="38100">
              <a:solidFill>
                <a:schemeClr val="bg1">
                  <a:lumMod val="85000"/>
                  <a:lumOff val="15000"/>
                </a:schemeClr>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2" name="Group 101"/>
            <p:cNvGrpSpPr/>
            <p:nvPr/>
          </p:nvGrpSpPr>
          <p:grpSpPr>
            <a:xfrm rot="774754">
              <a:off x="3324759" y="5129662"/>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sz="2000"/>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sz="2000"/>
              </a:p>
            </p:txBody>
          </p:sp>
        </p:grpSp>
      </p:grpSp>
      <p:cxnSp>
        <p:nvCxnSpPr>
          <p:cNvPr id="153" name="Straight Arrow Connector 152"/>
          <p:cNvCxnSpPr>
            <a:stCxn id="159" idx="0"/>
            <a:endCxn id="156" idx="5"/>
          </p:cNvCxnSpPr>
          <p:nvPr/>
        </p:nvCxnSpPr>
        <p:spPr>
          <a:xfrm flipH="1" flipV="1">
            <a:off x="7721284" y="4565115"/>
            <a:ext cx="32668" cy="128702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a:off x="7610146" y="4453979"/>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9" name="Oval 158"/>
          <p:cNvSpPr/>
          <p:nvPr/>
        </p:nvSpPr>
        <p:spPr>
          <a:xfrm>
            <a:off x="7688849" y="585214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7" name="Oval 166"/>
          <p:cNvSpPr/>
          <p:nvPr/>
        </p:nvSpPr>
        <p:spPr>
          <a:xfrm>
            <a:off x="8826927" y="5533142"/>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32"/>
          <p:cNvSpPr/>
          <p:nvPr/>
        </p:nvSpPr>
        <p:spPr>
          <a:xfrm>
            <a:off x="7455318" y="5801228"/>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68" name="Straight Arrow Connector 167"/>
          <p:cNvCxnSpPr>
            <a:stCxn id="167" idx="2"/>
            <a:endCxn id="159" idx="7"/>
          </p:cNvCxnSpPr>
          <p:nvPr/>
        </p:nvCxnSpPr>
        <p:spPr>
          <a:xfrm flipH="1">
            <a:off x="7799987" y="5598244"/>
            <a:ext cx="1026940" cy="272966"/>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93386" y="784118"/>
            <a:ext cx="8757230" cy="2868526"/>
            <a:chOff x="64853" y="2083362"/>
            <a:chExt cx="8976193" cy="2940251"/>
          </a:xfrm>
        </p:grpSpPr>
        <p:pic>
          <p:nvPicPr>
            <p:cNvPr id="59" name="Picture 5" descr="D:\Dropbox\Presentations\SIGGRAPH_Asia_2011\Images\P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389" y="2083363"/>
              <a:ext cx="4448657" cy="2940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0" name="Picture 6" descr="D:\Dropbox\Presentations\SIGGRAPH_Asia_2011\Images\PBDT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53" y="2083363"/>
              <a:ext cx="4443259" cy="29373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1" name="Rectangle 60"/>
            <p:cNvSpPr/>
            <p:nvPr/>
          </p:nvSpPr>
          <p:spPr>
            <a:xfrm>
              <a:off x="1242492" y="3622036"/>
              <a:ext cx="386122" cy="386122"/>
            </a:xfrm>
            <a:prstGeom prst="rect">
              <a:avLst/>
            </a:prstGeom>
            <a:noFill/>
            <a:ln w="15875">
              <a:solidFill>
                <a:srgbClr val="FF0000"/>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2" name="Rectangle 61"/>
            <p:cNvSpPr/>
            <p:nvPr/>
          </p:nvSpPr>
          <p:spPr>
            <a:xfrm>
              <a:off x="434380" y="2364736"/>
              <a:ext cx="386122" cy="386122"/>
            </a:xfrm>
            <a:prstGeom prst="rect">
              <a:avLst/>
            </a:prstGeom>
            <a:noFill/>
            <a:ln w="15875">
              <a:solidFill>
                <a:srgbClr val="3BD703"/>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3" name="Rectangle 62"/>
            <p:cNvSpPr/>
            <p:nvPr/>
          </p:nvSpPr>
          <p:spPr>
            <a:xfrm>
              <a:off x="7298233" y="3622036"/>
              <a:ext cx="386122" cy="386122"/>
            </a:xfrm>
            <a:prstGeom prst="rect">
              <a:avLst/>
            </a:prstGeom>
            <a:noFill/>
            <a:ln w="15875">
              <a:solidFill>
                <a:srgbClr val="FF0000"/>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Rectangle 63"/>
            <p:cNvSpPr/>
            <p:nvPr/>
          </p:nvSpPr>
          <p:spPr>
            <a:xfrm>
              <a:off x="6470076" y="2364736"/>
              <a:ext cx="386122" cy="386122"/>
            </a:xfrm>
            <a:prstGeom prst="rect">
              <a:avLst/>
            </a:prstGeom>
            <a:noFill/>
            <a:ln w="15875">
              <a:solidFill>
                <a:srgbClr val="3BD703"/>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Rectangle 64"/>
            <p:cNvSpPr/>
            <p:nvPr/>
          </p:nvSpPr>
          <p:spPr>
            <a:xfrm>
              <a:off x="4594991" y="3591587"/>
              <a:ext cx="1429089" cy="1429089"/>
            </a:xfrm>
            <a:prstGeom prst="rect">
              <a:avLst/>
            </a:prstGeom>
            <a:noFill/>
            <a:ln w="22225">
              <a:solidFill>
                <a:srgbClr val="3BD703"/>
              </a:solidFill>
            </a:ln>
            <a:effectLst>
              <a:outerShdw blurRad="50800" dist="127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6" name="Rectangle 65"/>
            <p:cNvSpPr/>
            <p:nvPr/>
          </p:nvSpPr>
          <p:spPr>
            <a:xfrm>
              <a:off x="3079429" y="3591587"/>
              <a:ext cx="1429089" cy="1429089"/>
            </a:xfrm>
            <a:prstGeom prst="rect">
              <a:avLst/>
            </a:prstGeom>
            <a:noFill/>
            <a:ln w="22225">
              <a:solidFill>
                <a:srgbClr val="3BD703"/>
              </a:solidFill>
            </a:ln>
            <a:effectLst>
              <a:outerShdw blurRad="50800" dist="127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7" name="Rectangle 66"/>
            <p:cNvSpPr/>
            <p:nvPr/>
          </p:nvSpPr>
          <p:spPr>
            <a:xfrm>
              <a:off x="4594991" y="2083363"/>
              <a:ext cx="1429089" cy="1429089"/>
            </a:xfrm>
            <a:prstGeom prst="rect">
              <a:avLst/>
            </a:prstGeom>
            <a:noFill/>
            <a:ln w="22225">
              <a:solidFill>
                <a:srgbClr val="FF0000"/>
              </a:solidFill>
            </a:ln>
            <a:effectLst>
              <a:outerShdw blurRad="50800" dist="127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8" name="Rectangle 67"/>
            <p:cNvSpPr/>
            <p:nvPr/>
          </p:nvSpPr>
          <p:spPr>
            <a:xfrm>
              <a:off x="3079430" y="2083362"/>
              <a:ext cx="1429089" cy="1429089"/>
            </a:xfrm>
            <a:prstGeom prst="rect">
              <a:avLst/>
            </a:prstGeom>
            <a:noFill/>
            <a:ln w="22225">
              <a:solidFill>
                <a:srgbClr val="FF0000"/>
              </a:solidFill>
            </a:ln>
            <a:effectLst>
              <a:outerShdw blurRad="50800" dist="127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73" name="TextBox 72"/>
          <p:cNvSpPr txBox="1"/>
          <p:nvPr/>
        </p:nvSpPr>
        <p:spPr>
          <a:xfrm>
            <a:off x="179512" y="3776315"/>
            <a:ext cx="2874837" cy="400110"/>
          </a:xfrm>
          <a:prstGeom prst="rect">
            <a:avLst/>
          </a:prstGeom>
          <a:solidFill>
            <a:schemeClr val="tx1">
              <a:alpha val="25000"/>
            </a:schemeClr>
          </a:solidFill>
        </p:spPr>
        <p:txBody>
          <a:bodyPr wrap="square" rtlCol="0">
            <a:spAutoFit/>
          </a:bodyPr>
          <a:lstStyle/>
          <a:p>
            <a:pPr algn="ctr"/>
            <a:r>
              <a:rPr lang="en-US" sz="2000" dirty="0" smtClean="0">
                <a:solidFill>
                  <a:schemeClr val="accent1"/>
                </a:solidFill>
                <a:effectLst>
                  <a:outerShdw blurRad="50800" dist="38100" dir="2700000" algn="tl" rotWithShape="0">
                    <a:prstClr val="black"/>
                  </a:outerShdw>
                </a:effectLst>
                <a:latin typeface="+mn-lt"/>
              </a:rPr>
              <a:t>Unidirectional sampling</a:t>
            </a:r>
            <a:endParaRPr lang="en-US" sz="2000" dirty="0">
              <a:solidFill>
                <a:schemeClr val="accent1"/>
              </a:solidFill>
              <a:effectLst>
                <a:outerShdw blurRad="50800" dist="38100" dir="2700000" algn="tl" rotWithShape="0">
                  <a:prstClr val="black"/>
                </a:outerShdw>
              </a:effectLst>
              <a:latin typeface="+mn-lt"/>
            </a:endParaRPr>
          </a:p>
        </p:txBody>
      </p:sp>
      <p:sp>
        <p:nvSpPr>
          <p:cNvPr id="74" name="TextBox 73"/>
          <p:cNvSpPr txBox="1"/>
          <p:nvPr/>
        </p:nvSpPr>
        <p:spPr>
          <a:xfrm>
            <a:off x="6089650" y="3776315"/>
            <a:ext cx="2874838" cy="400110"/>
          </a:xfrm>
          <a:prstGeom prst="rect">
            <a:avLst/>
          </a:prstGeom>
          <a:solidFill>
            <a:schemeClr val="tx1">
              <a:alpha val="25000"/>
            </a:schemeClr>
          </a:solidFill>
        </p:spPr>
        <p:txBody>
          <a:bodyPr wrap="square" rtlCol="0">
            <a:spAutoFit/>
          </a:bodyPr>
          <a:lstStyle/>
          <a:p>
            <a:pPr algn="ctr"/>
            <a:r>
              <a:rPr lang="en-US" sz="2000" dirty="0" smtClean="0">
                <a:solidFill>
                  <a:schemeClr val="accent1"/>
                </a:solidFill>
                <a:effectLst>
                  <a:outerShdw blurRad="50800" dist="38100" dir="2700000" algn="tl" rotWithShape="0">
                    <a:prstClr val="black"/>
                  </a:outerShdw>
                </a:effectLst>
                <a:latin typeface="+mn-lt"/>
              </a:rPr>
              <a:t>Density estimation</a:t>
            </a:r>
            <a:endParaRPr lang="en-US" sz="2000" dirty="0">
              <a:solidFill>
                <a:schemeClr val="accent1"/>
              </a:solidFill>
              <a:effectLst>
                <a:outerShdw blurRad="50800" dist="38100" dir="2700000" algn="tl" rotWithShape="0">
                  <a:prstClr val="black"/>
                </a:outerShdw>
              </a:effectLst>
              <a:latin typeface="+mn-lt"/>
            </a:endParaRPr>
          </a:p>
        </p:txBody>
      </p:sp>
      <p:sp>
        <p:nvSpPr>
          <p:cNvPr id="71" name="TextBox 70"/>
          <p:cNvSpPr txBox="1"/>
          <p:nvPr/>
        </p:nvSpPr>
        <p:spPr>
          <a:xfrm>
            <a:off x="3124200" y="3776315"/>
            <a:ext cx="2901950" cy="400110"/>
          </a:xfrm>
          <a:prstGeom prst="rect">
            <a:avLst/>
          </a:prstGeom>
          <a:solidFill>
            <a:schemeClr val="tx1">
              <a:alpha val="25000"/>
            </a:schemeClr>
          </a:solidFill>
        </p:spPr>
        <p:txBody>
          <a:bodyPr wrap="square" rtlCol="0">
            <a:spAutoFit/>
          </a:bodyPr>
          <a:lstStyle/>
          <a:p>
            <a:pPr algn="ctr"/>
            <a:r>
              <a:rPr lang="en-US" sz="2000" dirty="0" smtClean="0">
                <a:solidFill>
                  <a:schemeClr val="accent1"/>
                </a:solidFill>
                <a:effectLst>
                  <a:outerShdw blurRad="50800" dist="38100" dir="2700000" algn="tl" rotWithShape="0">
                    <a:prstClr val="black"/>
                  </a:outerShdw>
                </a:effectLst>
                <a:latin typeface="+mn-lt"/>
              </a:rPr>
              <a:t>Vertex connection</a:t>
            </a:r>
            <a:endParaRPr lang="en-US" sz="2000" dirty="0">
              <a:solidFill>
                <a:schemeClr val="accent1"/>
              </a:solidFill>
              <a:effectLst>
                <a:outerShdw blurRad="50800" dist="38100" dir="2700000" algn="tl" rotWithShape="0">
                  <a:prstClr val="black"/>
                </a:outerShdw>
              </a:effectLst>
              <a:latin typeface="+mn-lt"/>
            </a:endParaRPr>
          </a:p>
        </p:txBody>
      </p:sp>
      <p:sp>
        <p:nvSpPr>
          <p:cNvPr id="77" name="TextBox 76"/>
          <p:cNvSpPr txBox="1"/>
          <p:nvPr/>
        </p:nvSpPr>
        <p:spPr>
          <a:xfrm>
            <a:off x="6084168" y="3342001"/>
            <a:ext cx="603027" cy="307777"/>
          </a:xfrm>
          <a:prstGeom prst="rect">
            <a:avLst/>
          </a:prstGeom>
          <a:solidFill>
            <a:schemeClr val="bg1">
              <a:alpha val="40000"/>
            </a:schemeClr>
          </a:solidFill>
        </p:spPr>
        <p:txBody>
          <a:bodyPr wrap="square" rtlCol="0">
            <a:noAutofit/>
          </a:bodyPr>
          <a:lstStyle/>
          <a:p>
            <a:pPr algn="ctr"/>
            <a:r>
              <a:rPr lang="en-US" sz="1600" b="1" dirty="0" smtClean="0">
                <a:effectLst>
                  <a:outerShdw blurRad="50800" dist="38100" dir="2700000" algn="tl" rotWithShape="0">
                    <a:prstClr val="black"/>
                  </a:outerShdw>
                </a:effectLst>
                <a:latin typeface="+mn-lt"/>
              </a:rPr>
              <a:t>PPM</a:t>
            </a:r>
            <a:endParaRPr lang="en-US" sz="1600" b="1" dirty="0">
              <a:effectLst>
                <a:outerShdw blurRad="50800" dist="38100" dir="2700000" algn="tl" rotWithShape="0">
                  <a:prstClr val="black"/>
                </a:outerShdw>
              </a:effectLst>
              <a:latin typeface="+mn-lt"/>
            </a:endParaRPr>
          </a:p>
        </p:txBody>
      </p:sp>
      <p:sp>
        <p:nvSpPr>
          <p:cNvPr id="78" name="TextBox 77"/>
          <p:cNvSpPr txBox="1"/>
          <p:nvPr/>
        </p:nvSpPr>
        <p:spPr>
          <a:xfrm>
            <a:off x="193386" y="3342002"/>
            <a:ext cx="603027" cy="307777"/>
          </a:xfrm>
          <a:prstGeom prst="rect">
            <a:avLst/>
          </a:prstGeom>
          <a:solidFill>
            <a:schemeClr val="bg1">
              <a:alpha val="40000"/>
            </a:schemeClr>
          </a:solidFill>
        </p:spPr>
        <p:txBody>
          <a:bodyPr wrap="square" rtlCol="0">
            <a:noAutofit/>
          </a:bodyPr>
          <a:lstStyle/>
          <a:p>
            <a:pPr algn="ctr"/>
            <a:r>
              <a:rPr lang="en-US" sz="1600" b="1" dirty="0" smtClean="0">
                <a:effectLst>
                  <a:outerShdw blurRad="50800" dist="38100" dir="2700000" algn="tl" rotWithShape="0">
                    <a:prstClr val="black"/>
                  </a:outerShdw>
                </a:effectLst>
                <a:latin typeface="+mn-lt"/>
              </a:rPr>
              <a:t>BPT</a:t>
            </a:r>
            <a:endParaRPr lang="en-US" sz="1600" b="1" dirty="0">
              <a:effectLst>
                <a:outerShdw blurRad="50800" dist="38100" dir="2700000" algn="tl" rotWithShape="0">
                  <a:prstClr val="black"/>
                </a:outerShdw>
              </a:effectLst>
              <a:latin typeface="+mn-lt"/>
            </a:endParaRPr>
          </a:p>
        </p:txBody>
      </p:sp>
      <p:sp>
        <p:nvSpPr>
          <p:cNvPr id="9" name="Rectangle 8"/>
          <p:cNvSpPr/>
          <p:nvPr/>
        </p:nvSpPr>
        <p:spPr>
          <a:xfrm>
            <a:off x="3169920" y="4329702"/>
            <a:ext cx="2806235" cy="2481182"/>
          </a:xfrm>
          <a:prstGeom prst="rect">
            <a:avLst/>
          </a:prstGeom>
          <a:solidFill>
            <a:schemeClr val="bg1">
              <a:alpha val="51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49" name="Multiply 148"/>
          <p:cNvSpPr/>
          <p:nvPr/>
        </p:nvSpPr>
        <p:spPr>
          <a:xfrm>
            <a:off x="2019300" y="3252502"/>
            <a:ext cx="5137580" cy="4568986"/>
          </a:xfrm>
          <a:prstGeom prst="mathMultiply">
            <a:avLst>
              <a:gd name="adj1" fmla="val 5230"/>
            </a:avLst>
          </a:prstGeom>
          <a:solidFill>
            <a:srgbClr val="C00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256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480262" y="2396506"/>
            <a:ext cx="6711113" cy="1689720"/>
          </a:xfrm>
          <a:prstGeom prst="rect">
            <a:avLst/>
          </a:prstGeom>
          <a:solidFill>
            <a:srgbClr val="C00000">
              <a:alpha val="39000"/>
            </a:srgb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0" y="908720"/>
            <a:ext cx="8460432" cy="5842726"/>
          </a:xfrm>
        </p:spPr>
        <p:txBody>
          <a:bodyPr>
            <a:normAutofit fontScale="92500" lnSpcReduction="10000"/>
          </a:bodyPr>
          <a:lstStyle/>
          <a:p>
            <a:pPr>
              <a:buClr>
                <a:srgbClr val="D20000"/>
              </a:buClr>
              <a:buFont typeface="Wingdings" pitchFamily="2" charset="2"/>
              <a:buChar char=""/>
            </a:pPr>
            <a:r>
              <a:rPr lang="en-US" dirty="0" smtClean="0"/>
              <a:t>Problem: different mathematical frameworks</a:t>
            </a:r>
          </a:p>
          <a:p>
            <a:pPr lvl="1"/>
            <a:r>
              <a:rPr lang="en-US" sz="2400" b="1" dirty="0" smtClean="0"/>
              <a:t>BPT</a:t>
            </a:r>
            <a:r>
              <a:rPr lang="en-US" sz="2400" dirty="0" smtClean="0"/>
              <a:t>: Monte Carlo integration</a:t>
            </a:r>
          </a:p>
          <a:p>
            <a:pPr lvl="1"/>
            <a:r>
              <a:rPr lang="en-US" sz="2400" b="1" dirty="0" smtClean="0"/>
              <a:t>PM</a:t>
            </a:r>
            <a:r>
              <a:rPr lang="en-US" sz="2400" dirty="0" smtClean="0"/>
              <a:t>: </a:t>
            </a:r>
            <a:r>
              <a:rPr lang="en-US" sz="2200" dirty="0" smtClean="0"/>
              <a:t> </a:t>
            </a:r>
            <a:r>
              <a:rPr lang="en-US" sz="2400" dirty="0" smtClean="0"/>
              <a:t>Density estimation</a:t>
            </a:r>
          </a:p>
          <a:p>
            <a:pPr>
              <a:buSzPct val="100000"/>
              <a:buFont typeface="Wingdings" pitchFamily="2" charset="2"/>
              <a:buChar char=""/>
            </a:pPr>
            <a:endParaRPr lang="en-US" sz="1200" dirty="0" smtClean="0"/>
          </a:p>
          <a:p>
            <a:pPr>
              <a:buSzPct val="100000"/>
              <a:buFont typeface="Wingdings" pitchFamily="2" charset="2"/>
              <a:buChar char=""/>
            </a:pPr>
            <a:r>
              <a:rPr lang="en-US" b="1" dirty="0" smtClean="0"/>
              <a:t>Key idea: </a:t>
            </a:r>
            <a:r>
              <a:rPr lang="en-US" i="1" dirty="0" smtClean="0"/>
              <a:t>Reformulate photon mapping in              Veach’s path integral framework</a:t>
            </a:r>
          </a:p>
          <a:p>
            <a:pPr marL="746125" lvl="1" indent="-288925">
              <a:buFont typeface="+mj-lt"/>
              <a:buAutoNum type="arabicParenR"/>
            </a:pPr>
            <a:r>
              <a:rPr lang="en-US" dirty="0" smtClean="0"/>
              <a:t>Formalize as path sampling technique</a:t>
            </a:r>
          </a:p>
          <a:p>
            <a:pPr marL="746125" lvl="1" indent="-288925">
              <a:buFont typeface="+mj-lt"/>
              <a:buAutoNum type="arabicParenR"/>
            </a:pPr>
            <a:r>
              <a:rPr lang="en-US" dirty="0" smtClean="0"/>
              <a:t>Derive path probability density</a:t>
            </a:r>
          </a:p>
          <a:p>
            <a:pPr fontAlgn="auto">
              <a:spcAft>
                <a:spcPts val="0"/>
              </a:spcAft>
            </a:pPr>
            <a:endParaRPr lang="en-US" sz="1500" dirty="0" smtClean="0"/>
          </a:p>
          <a:p>
            <a:pPr fontAlgn="auto">
              <a:spcAft>
                <a:spcPts val="0"/>
              </a:spcAft>
            </a:pPr>
            <a:r>
              <a:rPr lang="en-US" dirty="0" smtClean="0"/>
              <a:t>The </a:t>
            </a:r>
            <a:r>
              <a:rPr lang="en-US" dirty="0"/>
              <a:t>path integral</a:t>
            </a:r>
          </a:p>
          <a:p>
            <a:pPr lvl="1" fontAlgn="auto">
              <a:spcAft>
                <a:spcPts val="0"/>
              </a:spcAft>
            </a:pPr>
            <a:endParaRPr lang="en-US" sz="1900" dirty="0"/>
          </a:p>
          <a:p>
            <a:pPr lvl="1" fontAlgn="auto">
              <a:spcAft>
                <a:spcPts val="0"/>
              </a:spcAft>
            </a:pPr>
            <a:r>
              <a:rPr lang="en-US" dirty="0"/>
              <a:t> </a:t>
            </a:r>
          </a:p>
          <a:p>
            <a:pPr lvl="1" fontAlgn="auto">
              <a:spcAft>
                <a:spcPts val="0"/>
              </a:spcAft>
            </a:pPr>
            <a:endParaRPr lang="en-US" sz="3300" dirty="0"/>
          </a:p>
          <a:p>
            <a:pPr lvl="1" fontAlgn="auto">
              <a:spcAft>
                <a:spcPts val="0"/>
              </a:spcAft>
            </a:pPr>
            <a:r>
              <a:rPr lang="en-US" dirty="0"/>
              <a:t> </a:t>
            </a:r>
          </a:p>
          <a:p>
            <a:pPr>
              <a:buClr>
                <a:srgbClr val="00B050"/>
              </a:buClr>
              <a:buFont typeface="Wingdings 2" pitchFamily="18" charset="2"/>
              <a:buChar char=""/>
            </a:pPr>
            <a:endParaRPr lang="en-US" sz="2000" dirty="0" smtClean="0"/>
          </a:p>
        </p:txBody>
      </p:sp>
      <p:sp>
        <p:nvSpPr>
          <p:cNvPr id="5" name="Title 4"/>
          <p:cNvSpPr>
            <a:spLocks noGrp="1"/>
          </p:cNvSpPr>
          <p:nvPr>
            <p:ph type="title"/>
          </p:nvPr>
        </p:nvSpPr>
        <p:spPr/>
        <p:txBody>
          <a:bodyPr/>
          <a:lstStyle/>
          <a:p>
            <a:r>
              <a:rPr lang="en-US" dirty="0" smtClean="0"/>
              <a:t>Overview</a:t>
            </a:r>
            <a:endParaRPr lang="en-GB" dirty="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smtClean="0"/>
          </a:p>
        </p:txBody>
      </p:sp>
      <mc:AlternateContent xmlns:mc="http://schemas.openxmlformats.org/markup-compatibility/2006" xmlns:a14="http://schemas.microsoft.com/office/drawing/2010/main">
        <mc:Choice Requires="a14">
          <p:sp>
            <p:nvSpPr>
              <p:cNvPr id="8" name="TextBox 7"/>
              <p:cNvSpPr txBox="1"/>
              <p:nvPr/>
            </p:nvSpPr>
            <p:spPr>
              <a:xfrm>
                <a:off x="776009" y="5773361"/>
                <a:ext cx="1753237" cy="8896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effectLst>
                                <a:outerShdw blurRad="38100" dist="25400" dir="2700000" algn="tl">
                                  <a:srgbClr val="000000"/>
                                </a:outerShdw>
                              </a:effectLst>
                              <a:latin typeface="Cambria Math"/>
                            </a:rPr>
                          </m:ctrlPr>
                        </m:dPr>
                        <m:e>
                          <m:sSub>
                            <m:sSubPr>
                              <m:ctrlPr>
                                <a:rPr lang="en-US" sz="2400" i="1">
                                  <a:effectLst>
                                    <a:outerShdw blurRad="38100" dist="25400" dir="2700000" algn="tl">
                                      <a:srgbClr val="000000"/>
                                    </a:outerShdw>
                                  </a:effectLst>
                                  <a:latin typeface="Cambria Math"/>
                                </a:rPr>
                              </m:ctrlPr>
                            </m:sSubPr>
                            <m:e>
                              <m:r>
                                <a:rPr lang="en-US" sz="2400" i="1">
                                  <a:effectLst>
                                    <a:outerShdw blurRad="38100" dist="25400" dir="2700000" algn="tl">
                                      <a:srgbClr val="000000"/>
                                    </a:outerShdw>
                                  </a:effectLst>
                                  <a:latin typeface="Cambria Math"/>
                                </a:rPr>
                                <m:t>𝐼</m:t>
                              </m:r>
                            </m:e>
                            <m:sub>
                              <m:r>
                                <a:rPr lang="en-US" sz="2400" i="1">
                                  <a:effectLst>
                                    <a:outerShdw blurRad="38100" dist="25400" dir="2700000" algn="tl">
                                      <a:srgbClr val="000000"/>
                                    </a:outerShdw>
                                  </a:effectLst>
                                  <a:latin typeface="Cambria Math"/>
                                </a:rPr>
                                <m:t>𝑗</m:t>
                              </m:r>
                            </m:sub>
                          </m:sSub>
                        </m:e>
                      </m:d>
                      <m:r>
                        <a:rPr lang="en-US" sz="2400" b="0" i="1" smtClean="0">
                          <a:effectLst>
                            <a:outerShdw blurRad="38100" dist="25400" dir="2700000" algn="tl">
                              <a:srgbClr val="000000"/>
                            </a:outerShdw>
                          </a:effectLst>
                          <a:latin typeface="Cambria Math"/>
                        </a:rPr>
                        <m:t>=</m:t>
                      </m:r>
                      <m:f>
                        <m:fPr>
                          <m:ctrlPr>
                            <a:rPr lang="en-US" sz="2400" i="1" smtClean="0">
                              <a:effectLst>
                                <a:outerShdw blurRad="38100" dist="25400" dir="2700000" algn="tl">
                                  <a:srgbClr val="000000"/>
                                </a:outerShdw>
                              </a:effectLst>
                              <a:latin typeface="Cambria Math"/>
                            </a:rPr>
                          </m:ctrlPr>
                        </m:fPr>
                        <m:num>
                          <m:sSub>
                            <m:sSubPr>
                              <m:ctrlPr>
                                <a:rPr lang="en-US" sz="2400" i="1">
                                  <a:effectLst>
                                    <a:outerShdw blurRad="38100" dist="25400" dir="2700000" algn="tl">
                                      <a:srgbClr val="000000"/>
                                    </a:outerShdw>
                                  </a:effectLst>
                                  <a:latin typeface="Cambria Math"/>
                                </a:rPr>
                              </m:ctrlPr>
                            </m:sSubPr>
                            <m:e>
                              <m:r>
                                <a:rPr lang="en-US" sz="2400" i="1">
                                  <a:effectLst>
                                    <a:outerShdw blurRad="38100" dist="25400" dir="2700000" algn="tl">
                                      <a:srgbClr val="000000"/>
                                    </a:outerShdw>
                                  </a:effectLst>
                                  <a:latin typeface="Cambria Math"/>
                                </a:rPr>
                                <m:t>𝑓</m:t>
                              </m:r>
                            </m:e>
                            <m:sub>
                              <m:r>
                                <a:rPr lang="en-US" sz="2400" i="1">
                                  <a:effectLst>
                                    <a:outerShdw blurRad="38100" dist="25400" dir="2700000" algn="tl">
                                      <a:srgbClr val="000000"/>
                                    </a:outerShdw>
                                  </a:effectLst>
                                  <a:latin typeface="Cambria Math"/>
                                </a:rPr>
                                <m:t>𝑗</m:t>
                              </m:r>
                            </m:sub>
                          </m:sSub>
                          <m:d>
                            <m:dPr>
                              <m:ctrlPr>
                                <a:rPr lang="en-US" sz="2400" i="1">
                                  <a:effectLst>
                                    <a:outerShdw blurRad="38100" dist="25400" dir="2700000" algn="tl">
                                      <a:srgbClr val="000000"/>
                                    </a:outerShdw>
                                  </a:effectLst>
                                  <a:latin typeface="Cambria Math"/>
                                </a:rPr>
                              </m:ctrlPr>
                            </m:dPr>
                            <m:e>
                              <m:bar>
                                <m:barPr>
                                  <m:pos m:val="top"/>
                                  <m:ctrlPr>
                                    <a:rPr lang="en-US" sz="2400" i="1">
                                      <a:effectLst>
                                        <a:outerShdw blurRad="38100" dist="25400" dir="2700000" algn="tl">
                                          <a:srgbClr val="000000"/>
                                        </a:outerShdw>
                                      </a:effectLst>
                                      <a:latin typeface="Cambria Math"/>
                                    </a:rPr>
                                  </m:ctrlPr>
                                </m:barPr>
                                <m:e>
                                  <m:r>
                                    <m:rPr>
                                      <m:nor/>
                                    </m:rPr>
                                    <a:rPr lang="en-US" sz="2400" b="1">
                                      <a:effectLst>
                                        <a:outerShdw blurRad="38100" dist="25400" dir="2700000" algn="tl">
                                          <a:srgbClr val="000000"/>
                                        </a:outerShdw>
                                      </a:effectLst>
                                      <a:latin typeface="Cambria Math"/>
                                    </a:rPr>
                                    <m:t>x</m:t>
                                  </m:r>
                                </m:e>
                              </m:bar>
                            </m:e>
                          </m:d>
                        </m:num>
                        <m:den>
                          <m:r>
                            <a:rPr lang="en-US" sz="2400" b="0" i="1" smtClean="0">
                              <a:effectLst>
                                <a:outerShdw blurRad="38100" dist="25400" dir="2700000" algn="tl">
                                  <a:srgbClr val="000000"/>
                                </a:outerShdw>
                              </a:effectLst>
                              <a:latin typeface="Cambria Math"/>
                            </a:rPr>
                            <m:t>𝑝</m:t>
                          </m:r>
                          <m:d>
                            <m:dPr>
                              <m:ctrlPr>
                                <a:rPr lang="en-US" sz="2400" i="1">
                                  <a:effectLst>
                                    <a:outerShdw blurRad="38100" dist="25400" dir="2700000" algn="tl">
                                      <a:srgbClr val="000000"/>
                                    </a:outerShdw>
                                  </a:effectLst>
                                  <a:latin typeface="Cambria Math"/>
                                </a:rPr>
                              </m:ctrlPr>
                            </m:dPr>
                            <m:e>
                              <m:bar>
                                <m:barPr>
                                  <m:pos m:val="top"/>
                                  <m:ctrlPr>
                                    <a:rPr lang="en-US" sz="2400" i="1">
                                      <a:effectLst>
                                        <a:outerShdw blurRad="38100" dist="25400" dir="2700000" algn="tl">
                                          <a:srgbClr val="000000"/>
                                        </a:outerShdw>
                                      </a:effectLst>
                                      <a:latin typeface="Cambria Math"/>
                                    </a:rPr>
                                  </m:ctrlPr>
                                </m:barPr>
                                <m:e>
                                  <m:r>
                                    <m:rPr>
                                      <m:nor/>
                                    </m:rPr>
                                    <a:rPr lang="en-US" sz="2400" b="1">
                                      <a:effectLst>
                                        <a:outerShdw blurRad="38100" dist="25400" dir="2700000" algn="tl">
                                          <a:srgbClr val="000000"/>
                                        </a:outerShdw>
                                      </a:effectLst>
                                      <a:latin typeface="Cambria Math"/>
                                    </a:rPr>
                                    <m:t>x</m:t>
                                  </m:r>
                                </m:e>
                              </m:bar>
                            </m:e>
                          </m:d>
                        </m:den>
                      </m:f>
                    </m:oMath>
                  </m:oMathPara>
                </a14:m>
                <a:endParaRPr lang="en-US" sz="2400" dirty="0">
                  <a:effectLst>
                    <a:outerShdw blurRad="38100" dist="25400" dir="2700000" algn="tl">
                      <a:srgbClr val="000000"/>
                    </a:outerShdw>
                  </a:effectLs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76009" y="5773361"/>
                <a:ext cx="1753237" cy="889603"/>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967951" y="4837835"/>
                <a:ext cx="2646174" cy="847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outerShdw blurRad="38100" dist="25400" dir="2700000" algn="tl">
                                  <a:srgbClr val="000000"/>
                                </a:outerShdw>
                              </a:effectLst>
                              <a:latin typeface="Cambria Math"/>
                            </a:rPr>
                          </m:ctrlPr>
                        </m:sSubPr>
                        <m:e>
                          <m:r>
                            <a:rPr lang="en-US" sz="2400" i="1">
                              <a:effectLst>
                                <a:outerShdw blurRad="38100" dist="25400" dir="2700000" algn="tl">
                                  <a:srgbClr val="000000"/>
                                </a:outerShdw>
                              </a:effectLst>
                              <a:latin typeface="Cambria Math"/>
                            </a:rPr>
                            <m:t>𝐼</m:t>
                          </m:r>
                        </m:e>
                        <m:sub>
                          <m:r>
                            <a:rPr lang="en-US" sz="2400" i="1">
                              <a:effectLst>
                                <a:outerShdw blurRad="38100" dist="25400" dir="2700000" algn="tl">
                                  <a:srgbClr val="000000"/>
                                </a:outerShdw>
                              </a:effectLst>
                              <a:latin typeface="Cambria Math"/>
                            </a:rPr>
                            <m:t>𝑗</m:t>
                          </m:r>
                        </m:sub>
                      </m:sSub>
                      <m:r>
                        <a:rPr lang="en-US" sz="2400" i="1">
                          <a:effectLst>
                            <a:outerShdw blurRad="38100" dist="25400" dir="2700000" algn="tl">
                              <a:srgbClr val="000000"/>
                            </a:outerShdw>
                          </a:effectLst>
                          <a:latin typeface="Cambria Math"/>
                        </a:rPr>
                        <m:t>=</m:t>
                      </m:r>
                      <m:nary>
                        <m:naryPr>
                          <m:supHide m:val="on"/>
                          <m:ctrlPr>
                            <a:rPr lang="en-US" sz="2400" i="1">
                              <a:effectLst>
                                <a:outerShdw blurRad="38100" dist="25400" dir="2700000" algn="tl">
                                  <a:srgbClr val="000000"/>
                                </a:outerShdw>
                              </a:effectLst>
                              <a:latin typeface="Cambria Math"/>
                            </a:rPr>
                          </m:ctrlPr>
                        </m:naryPr>
                        <m:sub>
                          <m:r>
                            <m:rPr>
                              <m:sty m:val="p"/>
                            </m:rPr>
                            <a:rPr lang="en-US" sz="2400">
                              <a:effectLst>
                                <a:outerShdw blurRad="38100" dist="25400" dir="2700000" algn="tl">
                                  <a:srgbClr val="000000"/>
                                </a:outerShdw>
                              </a:effectLst>
                              <a:latin typeface="Cambria Math"/>
                            </a:rPr>
                            <m:t>Ω</m:t>
                          </m:r>
                        </m:sub>
                        <m:sup/>
                        <m:e>
                          <m:sSub>
                            <m:sSubPr>
                              <m:ctrlPr>
                                <a:rPr lang="en-US" sz="2400" b="0" i="1" smtClean="0">
                                  <a:effectLst>
                                    <a:outerShdw blurRad="38100" dist="25400" dir="2700000" algn="tl">
                                      <a:srgbClr val="000000"/>
                                    </a:outerShdw>
                                  </a:effectLst>
                                  <a:latin typeface="Cambria Math"/>
                                </a:rPr>
                              </m:ctrlPr>
                            </m:sSubPr>
                            <m:e>
                              <m:r>
                                <a:rPr lang="en-US" sz="2400" i="1">
                                  <a:effectLst>
                                    <a:outerShdw blurRad="38100" dist="25400" dir="2700000" algn="tl">
                                      <a:srgbClr val="000000"/>
                                    </a:outerShdw>
                                  </a:effectLst>
                                  <a:latin typeface="Cambria Math"/>
                                </a:rPr>
                                <m:t>𝑓</m:t>
                              </m:r>
                            </m:e>
                            <m:sub>
                              <m:r>
                                <a:rPr lang="en-US" sz="2400" b="0" i="1" smtClean="0">
                                  <a:effectLst>
                                    <a:outerShdw blurRad="38100" dist="25400" dir="2700000" algn="tl">
                                      <a:srgbClr val="000000"/>
                                    </a:outerShdw>
                                  </a:effectLst>
                                  <a:latin typeface="Cambria Math"/>
                                </a:rPr>
                                <m:t>𝑗</m:t>
                              </m:r>
                            </m:sub>
                          </m:sSub>
                          <m:d>
                            <m:dPr>
                              <m:ctrlPr>
                                <a:rPr lang="en-US" sz="2400" i="1">
                                  <a:effectLst>
                                    <a:outerShdw blurRad="38100" dist="25400" dir="2700000" algn="tl">
                                      <a:srgbClr val="000000"/>
                                    </a:outerShdw>
                                  </a:effectLst>
                                  <a:latin typeface="Cambria Math"/>
                                </a:rPr>
                              </m:ctrlPr>
                            </m:dPr>
                            <m:e>
                              <m:bar>
                                <m:barPr>
                                  <m:pos m:val="top"/>
                                  <m:ctrlPr>
                                    <a:rPr lang="en-US" sz="2400" i="1">
                                      <a:effectLst>
                                        <a:outerShdw blurRad="38100" dist="25400" dir="2700000" algn="tl">
                                          <a:srgbClr val="000000"/>
                                        </a:outerShdw>
                                      </a:effectLst>
                                      <a:latin typeface="Cambria Math"/>
                                    </a:rPr>
                                  </m:ctrlPr>
                                </m:barPr>
                                <m:e>
                                  <m:r>
                                    <m:rPr>
                                      <m:nor/>
                                    </m:rPr>
                                    <a:rPr lang="en-US" sz="2400" b="1">
                                      <a:effectLst>
                                        <a:outerShdw blurRad="38100" dist="25400" dir="2700000" algn="tl">
                                          <a:srgbClr val="000000"/>
                                        </a:outerShdw>
                                      </a:effectLst>
                                      <a:latin typeface="Cambria Math"/>
                                    </a:rPr>
                                    <m:t>x</m:t>
                                  </m:r>
                                </m:e>
                              </m:bar>
                            </m:e>
                          </m:d>
                        </m:e>
                      </m:nary>
                      <m:r>
                        <a:rPr lang="en-US" sz="2400" i="1">
                          <a:effectLst>
                            <a:outerShdw blurRad="38100" dist="25400" dir="2700000" algn="tl">
                              <a:srgbClr val="000000"/>
                            </a:outerShdw>
                          </a:effectLst>
                          <a:latin typeface="Cambria Math"/>
                        </a:rPr>
                        <m:t>𝑑</m:t>
                      </m:r>
                      <m:r>
                        <a:rPr lang="en-US" sz="2400" i="1">
                          <a:effectLst>
                            <a:outerShdw blurRad="38100" dist="25400" dir="2700000" algn="tl">
                              <a:srgbClr val="000000"/>
                            </a:outerShdw>
                          </a:effectLst>
                          <a:latin typeface="Cambria Math"/>
                        </a:rPr>
                        <m:t>𝜇</m:t>
                      </m:r>
                      <m:r>
                        <a:rPr lang="en-US" sz="2400" i="1">
                          <a:effectLst>
                            <a:outerShdw blurRad="38100" dist="25400" dir="2700000" algn="tl">
                              <a:srgbClr val="000000"/>
                            </a:outerShdw>
                          </a:effectLst>
                          <a:latin typeface="Cambria Math"/>
                        </a:rPr>
                        <m:t>(</m:t>
                      </m:r>
                      <m:bar>
                        <m:barPr>
                          <m:pos m:val="top"/>
                          <m:ctrlPr>
                            <a:rPr lang="en-US" sz="2400" i="1">
                              <a:effectLst>
                                <a:outerShdw blurRad="38100" dist="25400" dir="2700000" algn="tl">
                                  <a:srgbClr val="000000"/>
                                </a:outerShdw>
                              </a:effectLst>
                              <a:latin typeface="Cambria Math"/>
                            </a:rPr>
                          </m:ctrlPr>
                        </m:barPr>
                        <m:e>
                          <m:r>
                            <m:rPr>
                              <m:nor/>
                            </m:rPr>
                            <a:rPr lang="en-US" sz="2400" b="1">
                              <a:effectLst>
                                <a:outerShdw blurRad="38100" dist="25400" dir="2700000" algn="tl">
                                  <a:srgbClr val="000000"/>
                                </a:outerShdw>
                              </a:effectLst>
                              <a:latin typeface="Cambria Math"/>
                            </a:rPr>
                            <m:t>x</m:t>
                          </m:r>
                        </m:e>
                      </m:bar>
                      <m:r>
                        <m:rPr>
                          <m:nor/>
                        </m:rPr>
                        <a:rPr lang="en-US" sz="2400" dirty="0">
                          <a:effectLst>
                            <a:outerShdw blurRad="38100" dist="25400" dir="2700000" algn="tl">
                              <a:srgbClr val="000000"/>
                            </a:outerShdw>
                          </a:effectLst>
                        </a:rPr>
                        <m:t>)</m:t>
                      </m:r>
                    </m:oMath>
                  </m:oMathPara>
                </a14:m>
                <a:endParaRPr lang="en-US" sz="2400" dirty="0">
                  <a:effectLst>
                    <a:outerShdw blurRad="38100" dist="25400" dir="2700000" algn="tl">
                      <a:srgbClr val="000000"/>
                    </a:outerShdw>
                  </a:effectLs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67951" y="4837835"/>
                <a:ext cx="2646174" cy="847476"/>
              </a:xfrm>
              <a:prstGeom prst="rect">
                <a:avLst/>
              </a:prstGeom>
              <a:blipFill rotWithShape="1">
                <a:blip r:embed="rId4"/>
                <a:stretch>
                  <a:fillRect/>
                </a:stretch>
              </a:blipFill>
            </p:spPr>
            <p:txBody>
              <a:bodyPr/>
              <a:lstStyle/>
              <a:p>
                <a:r>
                  <a:rPr lang="en-US">
                    <a:noFill/>
                  </a:rPr>
                  <a:t> </a:t>
                </a:r>
              </a:p>
            </p:txBody>
          </p:sp>
        </mc:Fallback>
      </mc:AlternateContent>
      <p:grpSp>
        <p:nvGrpSpPr>
          <p:cNvPr id="26" name="Group 25"/>
          <p:cNvGrpSpPr/>
          <p:nvPr/>
        </p:nvGrpSpPr>
        <p:grpSpPr>
          <a:xfrm>
            <a:off x="2625018" y="5843885"/>
            <a:ext cx="3963206" cy="712823"/>
            <a:chOff x="2358802" y="5594116"/>
            <a:chExt cx="3963206" cy="712823"/>
          </a:xfrm>
        </p:grpSpPr>
        <mc:AlternateContent xmlns:mc="http://schemas.openxmlformats.org/markup-compatibility/2006" xmlns:a14="http://schemas.microsoft.com/office/drawing/2010/main">
          <mc:Choice Requires="a14">
            <p:sp>
              <p:nvSpPr>
                <p:cNvPr id="27" name="Rectangle 26"/>
                <p:cNvSpPr/>
                <p:nvPr/>
              </p:nvSpPr>
              <p:spPr>
                <a:xfrm>
                  <a:off x="3131840" y="5696168"/>
                  <a:ext cx="319016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effectLst>
                              <a:outerShdw blurRad="38100" dist="25400" dir="2700000" algn="tl">
                                <a:srgbClr val="000000"/>
                              </a:outerShdw>
                            </a:effectLst>
                            <a:latin typeface="Cambria Math"/>
                          </a:rPr>
                          <m:t>𝑝</m:t>
                        </m:r>
                        <m:d>
                          <m:dPr>
                            <m:ctrlPr>
                              <a:rPr lang="en-US" sz="2400" i="1">
                                <a:effectLst>
                                  <a:outerShdw blurRad="38100" dist="25400" dir="2700000" algn="tl">
                                    <a:srgbClr val="000000"/>
                                  </a:outerShdw>
                                </a:effectLst>
                                <a:latin typeface="Cambria Math"/>
                              </a:rPr>
                            </m:ctrlPr>
                          </m:dPr>
                          <m:e>
                            <m:bar>
                              <m:barPr>
                                <m:pos m:val="top"/>
                                <m:ctrlPr>
                                  <a:rPr lang="en-US" sz="2400" i="1">
                                    <a:effectLst>
                                      <a:outerShdw blurRad="38100" dist="25400" dir="2700000" algn="tl">
                                        <a:srgbClr val="000000"/>
                                      </a:outerShdw>
                                    </a:effectLst>
                                    <a:latin typeface="Cambria Math"/>
                                  </a:rPr>
                                </m:ctrlPr>
                              </m:barPr>
                              <m:e>
                                <m:r>
                                  <m:rPr>
                                    <m:nor/>
                                  </m:rPr>
                                  <a:rPr lang="en-US" sz="2400" b="1">
                                    <a:effectLst>
                                      <a:outerShdw blurRad="38100" dist="25400" dir="2700000" algn="tl">
                                        <a:srgbClr val="000000"/>
                                      </a:outerShdw>
                                    </a:effectLst>
                                    <a:latin typeface="Cambria Math"/>
                                  </a:rPr>
                                  <m:t>x</m:t>
                                </m:r>
                              </m:e>
                            </m:bar>
                          </m:e>
                        </m:d>
                        <m:r>
                          <a:rPr lang="en-US" sz="2400" i="1">
                            <a:effectLst>
                              <a:outerShdw blurRad="38100" dist="25400" dir="2700000" algn="tl">
                                <a:srgbClr val="000000"/>
                              </a:outerShdw>
                            </a:effectLst>
                            <a:latin typeface="Cambria Math"/>
                          </a:rPr>
                          <m:t>=</m:t>
                        </m:r>
                        <m:r>
                          <a:rPr lang="en-US" sz="2400" b="0" i="1" smtClean="0">
                            <a:effectLst>
                              <a:outerShdw blurRad="38100" dist="25400" dir="2700000" algn="tl">
                                <a:srgbClr val="000000"/>
                              </a:outerShdw>
                            </a:effectLst>
                            <a:latin typeface="Cambria Math"/>
                          </a:rPr>
                          <m:t>𝑝</m:t>
                        </m:r>
                        <m:d>
                          <m:dPr>
                            <m:ctrlPr>
                              <a:rPr lang="en-US" sz="2400" i="1">
                                <a:effectLst>
                                  <a:outerShdw blurRad="38100" dist="25400" dir="2700000" algn="tl">
                                    <a:srgbClr val="000000"/>
                                  </a:outerShdw>
                                </a:effectLst>
                                <a:latin typeface="Cambria Math"/>
                              </a:rPr>
                            </m:ctrlPr>
                          </m:dPr>
                          <m:e>
                            <m:sSub>
                              <m:sSubPr>
                                <m:ctrlPr>
                                  <a:rPr lang="en-US" sz="2400" i="1">
                                    <a:effectLst>
                                      <a:outerShdw blurRad="38100" dist="25400" dir="2700000" algn="tl">
                                        <a:srgbClr val="000000"/>
                                      </a:outerShdw>
                                    </a:effectLst>
                                    <a:latin typeface="Cambria Math"/>
                                  </a:rPr>
                                </m:ctrlPr>
                              </m:sSubPr>
                              <m:e>
                                <m:r>
                                  <m:rPr>
                                    <m:nor/>
                                  </m:rPr>
                                  <a:rPr lang="en-US" sz="2400" b="1">
                                    <a:effectLst>
                                      <a:outerShdw blurRad="38100" dist="25400" dir="2700000" algn="tl">
                                        <a:srgbClr val="000000"/>
                                      </a:outerShdw>
                                    </a:effectLst>
                                    <a:latin typeface="Cambria Math"/>
                                  </a:rPr>
                                  <m:t>x</m:t>
                                </m:r>
                              </m:e>
                              <m:sub>
                                <m:r>
                                  <a:rPr lang="en-US" sz="2400" i="1">
                                    <a:effectLst>
                                      <a:outerShdw blurRad="38100" dist="25400" dir="2700000" algn="tl">
                                        <a:srgbClr val="000000"/>
                                      </a:outerShdw>
                                    </a:effectLst>
                                    <a:latin typeface="Cambria Math"/>
                                  </a:rPr>
                                  <m:t>0</m:t>
                                </m:r>
                              </m:sub>
                            </m:sSub>
                            <m:r>
                              <a:rPr lang="en-US" sz="2400" b="0" i="1" smtClean="0">
                                <a:effectLst>
                                  <a:outerShdw blurRad="38100" dist="25400" dir="2700000" algn="tl">
                                    <a:srgbClr val="000000"/>
                                  </a:outerShdw>
                                </a:effectLst>
                                <a:latin typeface="Cambria Math"/>
                              </a:rPr>
                              <m:t>,</m:t>
                            </m:r>
                            <m:sSub>
                              <m:sSubPr>
                                <m:ctrlPr>
                                  <a:rPr lang="en-US" sz="2400" i="1">
                                    <a:effectLst>
                                      <a:outerShdw blurRad="38100" dist="25400" dir="2700000" algn="tl">
                                        <a:srgbClr val="000000"/>
                                      </a:outerShdw>
                                    </a:effectLst>
                                    <a:latin typeface="Cambria Math"/>
                                  </a:rPr>
                                </m:ctrlPr>
                              </m:sSubPr>
                              <m:e>
                                <m:r>
                                  <m:rPr>
                                    <m:nor/>
                                  </m:rPr>
                                  <a:rPr lang="en-US" sz="2400" b="1">
                                    <a:effectLst>
                                      <a:outerShdw blurRad="38100" dist="25400" dir="2700000" algn="tl">
                                        <a:srgbClr val="000000"/>
                                      </a:outerShdw>
                                    </a:effectLst>
                                    <a:latin typeface="Cambria Math"/>
                                  </a:rPr>
                                  <m:t>x</m:t>
                                </m:r>
                              </m:e>
                              <m:sub>
                                <m:r>
                                  <a:rPr lang="en-US" sz="2400" b="0" i="1" smtClean="0">
                                    <a:effectLst>
                                      <a:outerShdw blurRad="38100" dist="25400" dir="2700000" algn="tl">
                                        <a:srgbClr val="000000"/>
                                      </a:outerShdw>
                                    </a:effectLst>
                                    <a:latin typeface="Cambria Math"/>
                                  </a:rPr>
                                  <m:t>1</m:t>
                                </m:r>
                              </m:sub>
                            </m:sSub>
                            <m:r>
                              <a:rPr lang="en-US" sz="2400" b="0" i="1" smtClean="0">
                                <a:effectLst>
                                  <a:outerShdw blurRad="38100" dist="25400" dir="2700000" algn="tl">
                                    <a:srgbClr val="000000"/>
                                  </a:outerShdw>
                                </a:effectLst>
                                <a:latin typeface="Cambria Math"/>
                              </a:rPr>
                              <m:t>,…,</m:t>
                            </m:r>
                            <m:sSub>
                              <m:sSubPr>
                                <m:ctrlPr>
                                  <a:rPr lang="en-US" sz="2400" i="1">
                                    <a:effectLst>
                                      <a:outerShdw blurRad="38100" dist="25400" dir="2700000" algn="tl">
                                        <a:srgbClr val="000000"/>
                                      </a:outerShdw>
                                    </a:effectLst>
                                    <a:latin typeface="Cambria Math"/>
                                  </a:rPr>
                                </m:ctrlPr>
                              </m:sSubPr>
                              <m:e>
                                <m:r>
                                  <m:rPr>
                                    <m:nor/>
                                  </m:rPr>
                                  <a:rPr lang="en-US" sz="2400" b="1">
                                    <a:effectLst>
                                      <a:outerShdw blurRad="38100" dist="25400" dir="2700000" algn="tl">
                                        <a:srgbClr val="000000"/>
                                      </a:outerShdw>
                                    </a:effectLst>
                                    <a:latin typeface="Cambria Math"/>
                                  </a:rPr>
                                  <m:t>x</m:t>
                                </m:r>
                              </m:e>
                              <m:sub>
                                <m:r>
                                  <a:rPr lang="en-US" sz="2400" b="0" i="1" smtClean="0">
                                    <a:effectLst>
                                      <a:outerShdw blurRad="38100" dist="25400" dir="2700000" algn="tl">
                                        <a:srgbClr val="000000"/>
                                      </a:outerShdw>
                                    </a:effectLst>
                                    <a:latin typeface="Cambria Math"/>
                                  </a:rPr>
                                  <m:t>𝑘</m:t>
                                </m:r>
                              </m:sub>
                            </m:sSub>
                          </m:e>
                        </m:d>
                      </m:oMath>
                    </m:oMathPara>
                  </a14:m>
                  <a:endParaRPr lang="en-GB" sz="2400" dirty="0"/>
                </a:p>
              </p:txBody>
            </p:sp>
          </mc:Choice>
          <mc:Fallback xmlns="">
            <p:sp>
              <p:nvSpPr>
                <p:cNvPr id="27" name="Rectangle 26"/>
                <p:cNvSpPr>
                  <a:spLocks noRot="1" noChangeAspect="1" noMove="1" noResize="1" noEditPoints="1" noAdjustHandles="1" noChangeArrowheads="1" noChangeShapeType="1" noTextEdit="1"/>
                </p:cNvSpPr>
                <p:nvPr/>
              </p:nvSpPr>
              <p:spPr>
                <a:xfrm>
                  <a:off x="3131840" y="5696168"/>
                  <a:ext cx="3190168" cy="461665"/>
                </a:xfrm>
                <a:prstGeom prst="rect">
                  <a:avLst/>
                </a:prstGeom>
                <a:blipFill rotWithShape="1">
                  <a:blip r:embed="rId5"/>
                  <a:stretch>
                    <a:fillRect b="-18421"/>
                  </a:stretch>
                </a:blipFill>
              </p:spPr>
              <p:txBody>
                <a:bodyPr/>
                <a:lstStyle/>
                <a:p>
                  <a:r>
                    <a:rPr lang="en-US">
                      <a:noFill/>
                    </a:rPr>
                    <a:t> </a:t>
                  </a:r>
                </a:p>
              </p:txBody>
            </p:sp>
          </mc:Fallback>
        </mc:AlternateContent>
        <p:sp>
          <p:nvSpPr>
            <p:cNvPr id="28" name="Content Placeholder 5"/>
            <p:cNvSpPr txBox="1">
              <a:spLocks/>
            </p:cNvSpPr>
            <p:nvPr/>
          </p:nvSpPr>
          <p:spPr>
            <a:xfrm>
              <a:off x="2358802" y="5594116"/>
              <a:ext cx="1591086" cy="712823"/>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lvl="1"/>
              <a:r>
                <a:rPr lang="en-US" sz="2400" dirty="0" smtClean="0"/>
                <a:t> </a:t>
              </a:r>
              <a:endParaRPr lang="en-US" sz="2400" dirty="0"/>
            </a:p>
          </p:txBody>
        </p:sp>
      </p:grpSp>
      <p:grpSp>
        <p:nvGrpSpPr>
          <p:cNvPr id="2" name="Group 1"/>
          <p:cNvGrpSpPr/>
          <p:nvPr/>
        </p:nvGrpSpPr>
        <p:grpSpPr>
          <a:xfrm>
            <a:off x="4892614" y="4318263"/>
            <a:ext cx="3839072" cy="1296144"/>
            <a:chOff x="5220072" y="4221088"/>
            <a:chExt cx="3839072" cy="1296144"/>
          </a:xfrm>
        </p:grpSpPr>
        <p:grpSp>
          <p:nvGrpSpPr>
            <p:cNvPr id="10" name="Group 9"/>
            <p:cNvGrpSpPr/>
            <p:nvPr/>
          </p:nvGrpSpPr>
          <p:grpSpPr>
            <a:xfrm>
              <a:off x="5220072" y="4221088"/>
              <a:ext cx="3839072" cy="1296144"/>
              <a:chOff x="5125416" y="3789040"/>
              <a:chExt cx="3839072" cy="1296144"/>
            </a:xfrm>
          </p:grpSpPr>
          <p:cxnSp>
            <p:nvCxnSpPr>
              <p:cNvPr id="11" name="Straight Arrow Connector 10"/>
              <p:cNvCxnSpPr>
                <a:stCxn id="12" idx="3"/>
                <a:endCxn id="17" idx="7"/>
              </p:cNvCxnSpPr>
              <p:nvPr/>
            </p:nvCxnSpPr>
            <p:spPr>
              <a:xfrm flipH="1">
                <a:off x="7514163" y="4357140"/>
                <a:ext cx="709318" cy="349705"/>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204413" y="4246004"/>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 name="Sun 12"/>
              <p:cNvSpPr/>
              <p:nvPr/>
            </p:nvSpPr>
            <p:spPr>
              <a:xfrm>
                <a:off x="8321546" y="3789040"/>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4" name="Straight Arrow Connector 13"/>
              <p:cNvCxnSpPr>
                <a:stCxn id="18" idx="1"/>
                <a:endCxn id="15" idx="5"/>
              </p:cNvCxnSpPr>
              <p:nvPr/>
            </p:nvCxnSpPr>
            <p:spPr>
              <a:xfrm flipH="1" flipV="1">
                <a:off x="5622533" y="4358468"/>
                <a:ext cx="681509" cy="348377"/>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511395" y="4247332"/>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6" name="Group 15"/>
              <p:cNvGrpSpPr/>
              <p:nvPr/>
            </p:nvGrpSpPr>
            <p:grpSpPr>
              <a:xfrm rot="774754">
                <a:off x="5125416" y="3939401"/>
                <a:ext cx="410270" cy="298378"/>
                <a:chOff x="3192789" y="1005143"/>
                <a:chExt cx="785815" cy="571503"/>
              </a:xfrm>
            </p:grpSpPr>
            <p:sp>
              <p:nvSpPr>
                <p:cNvPr id="24" name="Isosceles Triangle 2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25" name="Rectangle 2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7" name="Oval 16"/>
              <p:cNvSpPr/>
              <p:nvPr/>
            </p:nvSpPr>
            <p:spPr>
              <a:xfrm>
                <a:off x="7403025" y="4687777"/>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Oval 17"/>
              <p:cNvSpPr/>
              <p:nvPr/>
            </p:nvSpPr>
            <p:spPr>
              <a:xfrm>
                <a:off x="6284974" y="4687777"/>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 name="Rectangle 18"/>
                  <p:cNvSpPr/>
                  <p:nvPr/>
                </p:nvSpPr>
                <p:spPr>
                  <a:xfrm>
                    <a:off x="8276295" y="4228282"/>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79" name="Rectangle 78"/>
                  <p:cNvSpPr>
                    <a:spLocks noRot="1" noChangeAspect="1" noMove="1" noResize="1" noEditPoints="1" noAdjustHandles="1" noChangeArrowheads="1" noChangeShapeType="1" noTextEdit="1"/>
                  </p:cNvSpPr>
                  <p:nvPr/>
                </p:nvSpPr>
                <p:spPr>
                  <a:xfrm>
                    <a:off x="8276295" y="4228282"/>
                    <a:ext cx="501676" cy="400110"/>
                  </a:xfrm>
                  <a:prstGeom prst="rect">
                    <a:avLst/>
                  </a:prstGeom>
                  <a:blipFill rotWithShape="1">
                    <a:blip r:embed="rId6"/>
                    <a:stretch>
                      <a:fillRect b="-107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469249" y="4685074"/>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80" name="Rectangle 79"/>
                  <p:cNvSpPr>
                    <a:spLocks noRot="1" noChangeAspect="1" noMove="1" noResize="1" noEditPoints="1" noAdjustHandles="1" noChangeArrowheads="1" noChangeShapeType="1" noTextEdit="1"/>
                  </p:cNvSpPr>
                  <p:nvPr/>
                </p:nvSpPr>
                <p:spPr>
                  <a:xfrm>
                    <a:off x="7469249" y="4685074"/>
                    <a:ext cx="495713" cy="400110"/>
                  </a:xfrm>
                  <a:prstGeom prst="rect">
                    <a:avLst/>
                  </a:prstGeom>
                  <a:blipFill rotWithShape="1">
                    <a:blip r:embed="rId7"/>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933281" y="4685074"/>
                    <a:ext cx="75725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𝑘</m:t>
                              </m:r>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81" name="Rectangle 80"/>
                  <p:cNvSpPr>
                    <a:spLocks noRot="1" noChangeAspect="1" noMove="1" noResize="1" noEditPoints="1" noAdjustHandles="1" noChangeArrowheads="1" noChangeShapeType="1" noTextEdit="1"/>
                  </p:cNvSpPr>
                  <p:nvPr/>
                </p:nvSpPr>
                <p:spPr>
                  <a:xfrm>
                    <a:off x="5933281" y="4685074"/>
                    <a:ext cx="757259" cy="400110"/>
                  </a:xfrm>
                  <a:prstGeom prst="rect">
                    <a:avLst/>
                  </a:prstGeom>
                  <a:blipFill rotWithShape="1">
                    <a:blip r:embed="rId8"/>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5209758" y="4228282"/>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𝑘</m:t>
                              </m:r>
                            </m:sub>
                          </m:sSub>
                        </m:oMath>
                      </m:oMathPara>
                    </a14:m>
                    <a:endParaRPr lang="en-GB" sz="2000" dirty="0"/>
                  </a:p>
                </p:txBody>
              </p:sp>
            </mc:Choice>
            <mc:Fallback xmlns="">
              <p:sp>
                <p:nvSpPr>
                  <p:cNvPr id="82" name="Rectangle 81"/>
                  <p:cNvSpPr>
                    <a:spLocks noRot="1" noChangeAspect="1" noMove="1" noResize="1" noEditPoints="1" noAdjustHandles="1" noChangeArrowheads="1" noChangeShapeType="1" noTextEdit="1"/>
                  </p:cNvSpPr>
                  <p:nvPr/>
                </p:nvSpPr>
                <p:spPr>
                  <a:xfrm>
                    <a:off x="5209758" y="4228282"/>
                    <a:ext cx="511999" cy="400110"/>
                  </a:xfrm>
                  <a:prstGeom prst="rect">
                    <a:avLst/>
                  </a:prstGeom>
                  <a:blipFill rotWithShape="1">
                    <a:blip r:embed="rId9"/>
                    <a:stretch>
                      <a:fillRect b="-10769"/>
                    </a:stretch>
                  </a:blipFill>
                </p:spPr>
                <p:txBody>
                  <a:bodyPr/>
                  <a:lstStyle/>
                  <a:p>
                    <a:r>
                      <a:rPr lang="en-GB">
                        <a:noFill/>
                      </a:rPr>
                      <a:t> </a:t>
                    </a:r>
                  </a:p>
                </p:txBody>
              </p:sp>
            </mc:Fallback>
          </mc:AlternateContent>
        </p:grpSp>
        <p:sp>
          <p:nvSpPr>
            <p:cNvPr id="29" name="TextBox 28"/>
            <p:cNvSpPr txBox="1"/>
            <p:nvPr/>
          </p:nvSpPr>
          <p:spPr>
            <a:xfrm>
              <a:off x="6669758" y="4946745"/>
              <a:ext cx="684803" cy="369332"/>
            </a:xfrm>
            <a:prstGeom prst="rect">
              <a:avLst/>
            </a:prstGeom>
            <a:noFill/>
          </p:spPr>
          <p:txBody>
            <a:bodyPr wrap="none" rtlCol="0">
              <a:spAutoFit/>
            </a:bodyPr>
            <a:lstStyle/>
            <a:p>
              <a:r>
                <a:rPr lang="en-US" b="1" dirty="0" smtClean="0">
                  <a:latin typeface="+mn-lt"/>
                </a:rPr>
                <a:t>.   .   .</a:t>
              </a:r>
              <a:endParaRPr lang="en-US" b="1" dirty="0">
                <a:latin typeface="+mn-lt"/>
              </a:endParaRPr>
            </a:p>
          </p:txBody>
        </p:sp>
      </p:grpSp>
    </p:spTree>
    <p:extLst>
      <p:ext uri="{BB962C8B-B14F-4D97-AF65-F5344CB8AC3E}">
        <p14:creationId xmlns:p14="http://schemas.microsoft.com/office/powerpoint/2010/main" val="2955191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Bidirectional MC path sampling</a:t>
            </a:r>
            <a:endParaRPr lang="en-GB" dirty="0"/>
          </a:p>
        </p:txBody>
      </p:sp>
      <p:sp>
        <p:nvSpPr>
          <p:cNvPr id="38" name="Rectangle 37"/>
          <p:cNvSpPr/>
          <p:nvPr/>
        </p:nvSpPr>
        <p:spPr>
          <a:xfrm>
            <a:off x="3465373"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4667155"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0" name="Straight Arrow Connector 39"/>
          <p:cNvCxnSpPr>
            <a:stCxn id="41" idx="1"/>
            <a:endCxn id="68" idx="5"/>
          </p:cNvCxnSpPr>
          <p:nvPr/>
        </p:nvCxnSpPr>
        <p:spPr>
          <a:xfrm flipH="1" flipV="1">
            <a:off x="5238102" y="2311512"/>
            <a:ext cx="651048" cy="1069921"/>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870082" y="3362365"/>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Sun 41"/>
          <p:cNvSpPr/>
          <p:nvPr/>
        </p:nvSpPr>
        <p:spPr>
          <a:xfrm rot="1134788">
            <a:off x="5906127"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62" name="Straight Arrow Connector 61"/>
          <p:cNvCxnSpPr>
            <a:stCxn id="68" idx="3"/>
            <a:endCxn id="69" idx="7"/>
          </p:cNvCxnSpPr>
          <p:nvPr/>
        </p:nvCxnSpPr>
        <p:spPr>
          <a:xfrm flipH="1">
            <a:off x="4036320" y="2311512"/>
            <a:ext cx="1109712" cy="2337457"/>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9" idx="1"/>
            <a:endCxn id="64" idx="5"/>
          </p:cNvCxnSpPr>
          <p:nvPr/>
        </p:nvCxnSpPr>
        <p:spPr>
          <a:xfrm flipH="1" flipV="1">
            <a:off x="3092048" y="2913738"/>
            <a:ext cx="852202" cy="1735231"/>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980910" y="2802602"/>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65" name="Group 64"/>
          <p:cNvGrpSpPr/>
          <p:nvPr/>
        </p:nvGrpSpPr>
        <p:grpSpPr>
          <a:xfrm rot="774754">
            <a:off x="2594931" y="2494671"/>
            <a:ext cx="410270" cy="298378"/>
            <a:chOff x="3192789" y="1005143"/>
            <a:chExt cx="785815" cy="571503"/>
          </a:xfrm>
        </p:grpSpPr>
        <p:sp>
          <p:nvSpPr>
            <p:cNvPr id="66"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7"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8" name="Oval 67"/>
          <p:cNvSpPr/>
          <p:nvPr/>
        </p:nvSpPr>
        <p:spPr>
          <a:xfrm>
            <a:off x="5126964" y="2200376"/>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Oval 68"/>
          <p:cNvSpPr/>
          <p:nvPr/>
        </p:nvSpPr>
        <p:spPr>
          <a:xfrm>
            <a:off x="3925182" y="4629901"/>
            <a:ext cx="130206" cy="130204"/>
          </a:xfrm>
          <a:prstGeom prst="ellipse">
            <a:avLst/>
          </a:prstGeom>
          <a:solidFill>
            <a:schemeClr val="tx1"/>
          </a:solidFill>
          <a:ln w="38100">
            <a:solidFill>
              <a:schemeClr val="bg1">
                <a:lumMod val="75000"/>
                <a:lumOff val="2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Rectangle 69"/>
              <p:cNvSpPr/>
              <p:nvPr/>
            </p:nvSpPr>
            <p:spPr>
              <a:xfrm>
                <a:off x="5877129" y="2996178"/>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70" name="Rectangle 69"/>
              <p:cNvSpPr>
                <a:spLocks noRot="1" noChangeAspect="1" noMove="1" noResize="1" noEditPoints="1" noAdjustHandles="1" noChangeArrowheads="1" noChangeShapeType="1" noTextEdit="1"/>
              </p:cNvSpPr>
              <p:nvPr/>
            </p:nvSpPr>
            <p:spPr>
              <a:xfrm>
                <a:off x="5877129" y="2996178"/>
                <a:ext cx="501676" cy="400110"/>
              </a:xfrm>
              <a:prstGeom prst="rect">
                <a:avLst/>
              </a:prstGeom>
              <a:blipFill rotWithShape="1">
                <a:blip r:embed="rId3"/>
                <a:stretch>
                  <a:fillRect b="-106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5056497" y="1772816"/>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71" name="Rectangle 70"/>
              <p:cNvSpPr>
                <a:spLocks noRot="1" noChangeAspect="1" noMove="1" noResize="1" noEditPoints="1" noAdjustHandles="1" noChangeArrowheads="1" noChangeShapeType="1" noTextEdit="1"/>
              </p:cNvSpPr>
              <p:nvPr/>
            </p:nvSpPr>
            <p:spPr>
              <a:xfrm>
                <a:off x="5056497" y="1772816"/>
                <a:ext cx="495713" cy="400110"/>
              </a:xfrm>
              <a:prstGeom prst="rect">
                <a:avLst/>
              </a:prstGeom>
              <a:blipFill rotWithShape="1">
                <a:blip r:embed="rId4"/>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ectangle 71"/>
              <p:cNvSpPr/>
              <p:nvPr/>
            </p:nvSpPr>
            <p:spPr>
              <a:xfrm>
                <a:off x="3688124" y="4724510"/>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72" name="Rectangle 71"/>
              <p:cNvSpPr>
                <a:spLocks noRot="1" noChangeAspect="1" noMove="1" noResize="1" noEditPoints="1" noAdjustHandles="1" noChangeArrowheads="1" noChangeShapeType="1" noTextEdit="1"/>
              </p:cNvSpPr>
              <p:nvPr/>
            </p:nvSpPr>
            <p:spPr>
              <a:xfrm>
                <a:off x="3688124" y="4724510"/>
                <a:ext cx="501676" cy="400110"/>
              </a:xfrm>
              <a:prstGeom prst="rect">
                <a:avLst/>
              </a:prstGeom>
              <a:blipFill rotWithShape="1">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tangle 72"/>
              <p:cNvSpPr/>
              <p:nvPr/>
            </p:nvSpPr>
            <p:spPr>
              <a:xfrm>
                <a:off x="2642988" y="2819837"/>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73" name="Rectangle 72"/>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a:stretch>
                  <a:fillRect b="-10769"/>
                </a:stretch>
              </a:blipFill>
            </p:spPr>
            <p:txBody>
              <a:bodyPr/>
              <a:lstStyle/>
              <a:p>
                <a:r>
                  <a:rPr lang="en-GB">
                    <a:noFill/>
                  </a:rPr>
                  <a:t> </a:t>
                </a:r>
              </a:p>
            </p:txBody>
          </p:sp>
        </mc:Fallback>
      </mc:AlternateContent>
    </p:spTree>
    <p:extLst>
      <p:ext uri="{BB962C8B-B14F-4D97-AF65-F5344CB8AC3E}">
        <p14:creationId xmlns:p14="http://schemas.microsoft.com/office/powerpoint/2010/main" val="1069409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Bidirectional MC path sampling</a:t>
            </a:r>
            <a:endParaRPr lang="en-GB" dirty="0"/>
          </a:p>
        </p:txBody>
      </p:sp>
      <p:sp>
        <p:nvSpPr>
          <p:cNvPr id="48" name="Rectangle 47"/>
          <p:cNvSpPr/>
          <p:nvPr/>
        </p:nvSpPr>
        <p:spPr>
          <a:xfrm>
            <a:off x="3465373" y="4699073"/>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136641"/>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Sun 8"/>
          <p:cNvSpPr/>
          <p:nvPr/>
        </p:nvSpPr>
        <p:spPr>
          <a:xfrm rot="1134788">
            <a:off x="5906127" y="3366091"/>
            <a:ext cx="642942" cy="642942"/>
          </a:xfrm>
          <a:prstGeom prst="sun">
            <a:avLst/>
          </a:prstGeom>
          <a:solidFill>
            <a:schemeClr val="accent1"/>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rot="774754">
            <a:off x="2594931"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26" name="Group 25"/>
          <p:cNvGrpSpPr/>
          <p:nvPr/>
        </p:nvGrpSpPr>
        <p:grpSpPr>
          <a:xfrm>
            <a:off x="5870082" y="2996178"/>
            <a:ext cx="508723" cy="496391"/>
            <a:chOff x="5870082" y="3321257"/>
            <a:chExt cx="508723" cy="496391"/>
          </a:xfrm>
        </p:grpSpPr>
        <p:sp>
          <p:nvSpPr>
            <p:cNvPr id="8" name="Oval 7"/>
            <p:cNvSpPr/>
            <p:nvPr/>
          </p:nvSpPr>
          <p:spPr>
            <a:xfrm>
              <a:off x="5870082" y="3687444"/>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p:cNvSpPr/>
                <p:nvPr/>
              </p:nvSpPr>
              <p:spPr>
                <a:xfrm>
                  <a:off x="5877129" y="3321257"/>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i="1">
                                <a:effectLst>
                                  <a:outerShdw blurRad="38100" dist="25400" dir="2700000" algn="tl">
                                    <a:srgbClr val="000000"/>
                                  </a:outerShdw>
                                </a:effectLst>
                                <a:latin typeface="Cambria Math"/>
                              </a:rPr>
                              <m:t>0</m:t>
                            </m:r>
                          </m:sub>
                        </m:sSub>
                      </m:oMath>
                    </m:oMathPara>
                  </a14:m>
                  <a:endParaRPr lang="en-GB" sz="2000" dirty="0"/>
                </a:p>
              </p:txBody>
            </p:sp>
          </mc:Choice>
          <mc:Fallback xmlns="">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a:stretch>
                    <a:fillRect b="-10606"/>
                  </a:stretch>
                </a:blipFill>
              </p:spPr>
              <p:txBody>
                <a:bodyPr/>
                <a:lstStyle/>
                <a:p>
                  <a:r>
                    <a:rPr lang="en-GB">
                      <a:noFill/>
                    </a:rPr>
                    <a:t> </a:t>
                  </a:r>
                </a:p>
              </p:txBody>
            </p:sp>
          </mc:Fallback>
        </mc:AlternateContent>
      </p:grpSp>
      <p:grpSp>
        <p:nvGrpSpPr>
          <p:cNvPr id="27" name="Group 26"/>
          <p:cNvGrpSpPr/>
          <p:nvPr/>
        </p:nvGrpSpPr>
        <p:grpSpPr>
          <a:xfrm>
            <a:off x="5056497" y="1772816"/>
            <a:ext cx="495713" cy="557764"/>
            <a:chOff x="5056497" y="2097895"/>
            <a:chExt cx="495713" cy="557764"/>
          </a:xfrm>
        </p:grpSpPr>
        <p:sp>
          <p:nvSpPr>
            <p:cNvPr id="16" name="Oval 15"/>
            <p:cNvSpPr/>
            <p:nvPr/>
          </p:nvSpPr>
          <p:spPr>
            <a:xfrm>
              <a:off x="5126964" y="2525455"/>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 name="Rectangle 18"/>
                <p:cNvSpPr/>
                <p:nvPr/>
              </p:nvSpPr>
              <p:spPr>
                <a:xfrm>
                  <a:off x="5056497" y="2097895"/>
                  <a:ext cx="4957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1</m:t>
                            </m:r>
                          </m:sub>
                        </m:sSub>
                      </m:oMath>
                    </m:oMathPara>
                  </a14:m>
                  <a:endParaRPr lang="en-GB" sz="2000" dirty="0"/>
                </a:p>
              </p:txBody>
            </p:sp>
          </mc:Choice>
          <mc:Fallback xmlns="">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a:stretch>
                    <a:fillRect b="-9231"/>
                  </a:stretch>
                </a:blipFill>
              </p:spPr>
              <p:txBody>
                <a:bodyPr/>
                <a:lstStyle/>
                <a:p>
                  <a:r>
                    <a:rPr lang="en-GB">
                      <a:noFill/>
                    </a:rPr>
                    <a:t> </a:t>
                  </a:r>
                </a:p>
              </p:txBody>
            </p:sp>
          </mc:Fallback>
        </mc:AlternateContent>
      </p:grpSp>
      <p:grpSp>
        <p:nvGrpSpPr>
          <p:cNvPr id="28" name="Group 27"/>
          <p:cNvGrpSpPr/>
          <p:nvPr/>
        </p:nvGrpSpPr>
        <p:grpSpPr>
          <a:xfrm>
            <a:off x="3688124" y="4629901"/>
            <a:ext cx="501676" cy="494719"/>
            <a:chOff x="3688124" y="4954980"/>
            <a:chExt cx="501676" cy="494719"/>
          </a:xfrm>
        </p:grpSpPr>
        <p:sp>
          <p:nvSpPr>
            <p:cNvPr id="17" name="Oval 16"/>
            <p:cNvSpPr/>
            <p:nvPr/>
          </p:nvSpPr>
          <p:spPr>
            <a:xfrm>
              <a:off x="3925182" y="4954980"/>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Rectangle 19"/>
                <p:cNvSpPr/>
                <p:nvPr/>
              </p:nvSpPr>
              <p:spPr>
                <a:xfrm>
                  <a:off x="3688124" y="5049589"/>
                  <a:ext cx="5016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2</m:t>
                            </m:r>
                          </m:sub>
                        </m:sSub>
                      </m:oMath>
                    </m:oMathPara>
                  </a14:m>
                  <a:endParaRPr lang="en-GB" sz="2000" dirty="0"/>
                </a:p>
              </p:txBody>
            </p:sp>
          </mc:Choice>
          <mc:Fallback xmlns="">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a:stretch>
                    <a:fillRect b="-9091"/>
                  </a:stretch>
                </a:blipFill>
              </p:spPr>
              <p:txBody>
                <a:bodyPr/>
                <a:lstStyle/>
                <a:p>
                  <a:r>
                    <a:rPr lang="en-GB">
                      <a:noFill/>
                    </a:rPr>
                    <a:t> </a:t>
                  </a:r>
                </a:p>
              </p:txBody>
            </p:sp>
          </mc:Fallback>
        </mc:AlternateContent>
      </p:grpSp>
      <p:grpSp>
        <p:nvGrpSpPr>
          <p:cNvPr id="29" name="Group 28"/>
          <p:cNvGrpSpPr/>
          <p:nvPr/>
        </p:nvGrpSpPr>
        <p:grpSpPr>
          <a:xfrm>
            <a:off x="2642988" y="2802602"/>
            <a:ext cx="511999" cy="417345"/>
            <a:chOff x="2642988" y="3127681"/>
            <a:chExt cx="511999" cy="417345"/>
          </a:xfrm>
        </p:grpSpPr>
        <p:sp>
          <p:nvSpPr>
            <p:cNvPr id="12" name="Oval 11"/>
            <p:cNvSpPr/>
            <p:nvPr/>
          </p:nvSpPr>
          <p:spPr>
            <a:xfrm>
              <a:off x="2980910" y="3127681"/>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Rectangle 20"/>
                <p:cNvSpPr/>
                <p:nvPr/>
              </p:nvSpPr>
              <p:spPr>
                <a:xfrm>
                  <a:off x="2642988" y="3144916"/>
                  <a:ext cx="51199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effectLst>
                                  <a:outerShdw blurRad="38100" dist="25400" dir="2700000" algn="tl">
                                    <a:srgbClr val="000000"/>
                                  </a:outerShdw>
                                </a:effectLst>
                                <a:latin typeface="Cambria Math"/>
                              </a:rPr>
                            </m:ctrlPr>
                          </m:sSubPr>
                          <m:e>
                            <m:r>
                              <m:rPr>
                                <m:nor/>
                              </m:rPr>
                              <a:rPr lang="en-US" sz="2000" b="1">
                                <a:effectLst>
                                  <a:outerShdw blurRad="38100" dist="25400" dir="2700000" algn="tl">
                                    <a:srgbClr val="000000"/>
                                  </a:outerShdw>
                                </a:effectLst>
                                <a:latin typeface="Cambria Math"/>
                              </a:rPr>
                              <m:t>x</m:t>
                            </m:r>
                          </m:e>
                          <m:sub>
                            <m:r>
                              <a:rPr lang="en-US" sz="2000" b="0" i="1" smtClean="0">
                                <a:effectLst>
                                  <a:outerShdw blurRad="38100" dist="25400" dir="2700000" algn="tl">
                                    <a:srgbClr val="000000"/>
                                  </a:outerShdw>
                                </a:effectLst>
                                <a:latin typeface="Cambria Math"/>
                              </a:rPr>
                              <m:t>3</m:t>
                            </m:r>
                          </m:sub>
                        </m:sSub>
                      </m:oMath>
                    </m:oMathPara>
                  </a14:m>
                  <a:endParaRPr lang="en-GB" sz="2000" dirty="0"/>
                </a:p>
              </p:txBody>
            </p:sp>
          </mc:Choice>
          <mc:Fallback xmlns="">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6"/>
                  <a:stretch>
                    <a:fillRect b="-10769"/>
                  </a:stretch>
                </a:blipFill>
              </p:spPr>
              <p:txBody>
                <a:bodyPr/>
                <a:lstStyle/>
                <a:p>
                  <a:r>
                    <a:rPr lang="en-GB">
                      <a:noFill/>
                    </a:rPr>
                    <a:t> </a:t>
                  </a:r>
                </a:p>
              </p:txBody>
            </p:sp>
          </mc:Fallback>
        </mc:AlternateContent>
      </p:grpSp>
      <p:grpSp>
        <p:nvGrpSpPr>
          <p:cNvPr id="30" name="Group 29"/>
          <p:cNvGrpSpPr/>
          <p:nvPr/>
        </p:nvGrpSpPr>
        <p:grpSpPr>
          <a:xfrm>
            <a:off x="172483" y="970959"/>
            <a:ext cx="1222357" cy="495172"/>
            <a:chOff x="611560" y="1244064"/>
            <a:chExt cx="1222357" cy="495172"/>
          </a:xfrm>
        </p:grpSpPr>
        <p:sp>
          <p:nvSpPr>
            <p:cNvPr id="31" name="Oval 30"/>
            <p:cNvSpPr/>
            <p:nvPr/>
          </p:nvSpPr>
          <p:spPr>
            <a:xfrm>
              <a:off x="611560" y="1528163"/>
              <a:ext cx="130206" cy="130204"/>
            </a:xfrm>
            <a:prstGeom prst="ellipse">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2" name="Oval 31"/>
            <p:cNvSpPr/>
            <p:nvPr/>
          </p:nvSpPr>
          <p:spPr>
            <a:xfrm>
              <a:off x="611560" y="1309990"/>
              <a:ext cx="130206" cy="130204"/>
            </a:xfrm>
            <a:prstGeom prst="ellipse">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TextBox 32"/>
            <p:cNvSpPr txBox="1"/>
            <p:nvPr/>
          </p:nvSpPr>
          <p:spPr>
            <a:xfrm>
              <a:off x="745734" y="1244064"/>
              <a:ext cx="910377" cy="276999"/>
            </a:xfrm>
            <a:prstGeom prst="rect">
              <a:avLst/>
            </a:prstGeom>
            <a:noFill/>
          </p:spPr>
          <p:txBody>
            <a:bodyPr wrap="none" rtlCol="0">
              <a:spAutoFit/>
            </a:bodyPr>
            <a:lstStyle/>
            <a:p>
              <a:r>
                <a:rPr lang="en-US" sz="1200" dirty="0" smtClean="0">
                  <a:latin typeface="+mn-lt"/>
                </a:rPr>
                <a:t>Light vertex</a:t>
              </a:r>
              <a:endParaRPr lang="en-US" sz="1200" dirty="0">
                <a:latin typeface="+mn-lt"/>
              </a:endParaRPr>
            </a:p>
          </p:txBody>
        </p:sp>
        <p:sp>
          <p:nvSpPr>
            <p:cNvPr id="34" name="TextBox 33"/>
            <p:cNvSpPr txBox="1"/>
            <p:nvPr/>
          </p:nvSpPr>
          <p:spPr>
            <a:xfrm>
              <a:off x="745734" y="1462237"/>
              <a:ext cx="1088183" cy="276999"/>
            </a:xfrm>
            <a:prstGeom prst="rect">
              <a:avLst/>
            </a:prstGeom>
            <a:noFill/>
          </p:spPr>
          <p:txBody>
            <a:bodyPr wrap="none" rtlCol="0">
              <a:spAutoFit/>
            </a:bodyPr>
            <a:lstStyle/>
            <a:p>
              <a:r>
                <a:rPr lang="en-US" sz="1200" dirty="0" smtClean="0">
                  <a:latin typeface="+mn-lt"/>
                </a:rPr>
                <a:t>Camera vertex</a:t>
              </a:r>
              <a:endParaRPr lang="en-US" sz="1200" dirty="0">
                <a:latin typeface="+mn-lt"/>
              </a:endParaRPr>
            </a:p>
          </p:txBody>
        </p:sp>
      </p:grpSp>
    </p:spTree>
    <p:extLst>
      <p:ext uri="{BB962C8B-B14F-4D97-AF65-F5344CB8AC3E}">
        <p14:creationId xmlns:p14="http://schemas.microsoft.com/office/powerpoint/2010/main" val="109369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00"/>
                                        <p:tgtEl>
                                          <p:spTgt spid="29"/>
                                        </p:tgtEl>
                                      </p:cBhvr>
                                    </p:animEffect>
                                  </p:childTnLst>
                                </p:cTn>
                              </p:par>
                            </p:childTnLst>
                          </p:cTn>
                        </p:par>
                        <p:par>
                          <p:cTn id="8" fill="hold">
                            <p:stCondLst>
                              <p:cond delay="7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17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700"/>
                                        <p:tgtEl>
                                          <p:spTgt spid="28"/>
                                        </p:tgtEl>
                                      </p:cBhvr>
                                    </p:animEffect>
                                  </p:childTnLst>
                                </p:cTn>
                              </p:par>
                            </p:childTnLst>
                          </p:cTn>
                        </p:par>
                        <p:par>
                          <p:cTn id="16" fill="hold">
                            <p:stCondLst>
                              <p:cond delay="2400"/>
                            </p:stCondLst>
                            <p:childTnLst>
                              <p:par>
                                <p:cTn id="17" presetID="10"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00"/>
                                        <p:tgtEl>
                                          <p:spTgt spid="26"/>
                                        </p:tgtEl>
                                      </p:cBhvr>
                                    </p:animEffect>
                                  </p:childTnLst>
                                </p:cTn>
                              </p:par>
                            </p:childTnLst>
                          </p:cTn>
                        </p:par>
                        <p:par>
                          <p:cTn id="20" fill="hold">
                            <p:stCondLst>
                              <p:cond delay="36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itle">
  <a:themeElements>
    <a:clrScheme name="Iliyan Dark">
      <a:dk1>
        <a:srgbClr val="000000"/>
      </a:dk1>
      <a:lt1>
        <a:sysClr val="window" lastClr="FFFFFF"/>
      </a:lt1>
      <a:dk2>
        <a:srgbClr val="666666"/>
      </a:dk2>
      <a:lt2>
        <a:srgbClr val="D2D2D2"/>
      </a:lt2>
      <a:accent1>
        <a:srgbClr val="FFC000"/>
      </a:accent1>
      <a:accent2>
        <a:srgbClr val="C3DCFF"/>
      </a:accent2>
      <a:accent3>
        <a:srgbClr val="87BAFF"/>
      </a:accent3>
      <a:accent4>
        <a:srgbClr val="FFC000"/>
      </a:accent4>
      <a:accent5>
        <a:srgbClr val="005BD3"/>
      </a:accent5>
      <a:accent6>
        <a:srgbClr val="00349E"/>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spDef>
      <a:spPr>
        <a:gradFill flip="none" rotWithShape="1">
          <a:gsLst>
            <a:gs pos="0">
              <a:srgbClr val="275A96"/>
            </a:gs>
            <a:gs pos="55000">
              <a:srgbClr val="306BB1"/>
            </a:gs>
            <a:gs pos="100000">
              <a:srgbClr val="3A7ECF"/>
            </a:gs>
          </a:gsLst>
          <a:lin ang="16200000" scaled="0"/>
          <a:tileRect/>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a:spPr>
      <a:bodyPr rtlCol="0" anchor="ctr"/>
      <a:lstStyle>
        <a:defPPr algn="ctr">
          <a:defRPr/>
        </a:defPPr>
      </a:lstStyle>
      <a:style>
        <a:lnRef idx="1">
          <a:schemeClr val="accent6"/>
        </a:lnRef>
        <a:fillRef idx="3">
          <a:schemeClr val="accent6"/>
        </a:fillRef>
        <a:effectRef idx="2">
          <a:schemeClr val="accent6"/>
        </a:effectRef>
        <a:fontRef idx="minor">
          <a:schemeClr val="lt1"/>
        </a:fontRef>
      </a:style>
    </a:spDef>
    <a:lnDef>
      <a:spPr>
        <a:ln w="25400">
          <a:solidFill>
            <a:schemeClr val="tx1"/>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Inner slides">
  <a:themeElements>
    <a:clrScheme name="Iliyan Dark">
      <a:dk1>
        <a:srgbClr val="000000"/>
      </a:dk1>
      <a:lt1>
        <a:sysClr val="window" lastClr="FFFFFF"/>
      </a:lt1>
      <a:dk2>
        <a:srgbClr val="666666"/>
      </a:dk2>
      <a:lt2>
        <a:srgbClr val="D2D2D2"/>
      </a:lt2>
      <a:accent1>
        <a:srgbClr val="FFC000"/>
      </a:accent1>
      <a:accent2>
        <a:srgbClr val="C3DCFF"/>
      </a:accent2>
      <a:accent3>
        <a:srgbClr val="87BAFF"/>
      </a:accent3>
      <a:accent4>
        <a:srgbClr val="FFC000"/>
      </a:accent4>
      <a:accent5>
        <a:srgbClr val="005BD3"/>
      </a:accent5>
      <a:accent6>
        <a:srgbClr val="00349E"/>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spDef>
      <a:spPr>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a:spPr>
      <a:bodyPr rtlCol="0" anchor="ctr"/>
      <a:lstStyle>
        <a:defPPr algn="ctr">
          <a:defRPr>
            <a:solidFill>
              <a:schemeClr val="tx1"/>
            </a:solidFill>
          </a:defRPr>
        </a:defPPr>
      </a:lstStyle>
      <a:style>
        <a:lnRef idx="1">
          <a:schemeClr val="accent6"/>
        </a:lnRef>
        <a:fillRef idx="3">
          <a:schemeClr val="accent6"/>
        </a:fillRef>
        <a:effectRef idx="2">
          <a:schemeClr val="accent6"/>
        </a:effectRef>
        <a:fontRef idx="minor">
          <a:schemeClr val="lt1"/>
        </a:fontRef>
      </a:style>
    </a:spDef>
    <a:lnDef>
      <a:spPr>
        <a:ln w="25400">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Misc">
  <a:themeElements>
    <a:clrScheme name="Iliyan Dark">
      <a:dk1>
        <a:srgbClr val="000000"/>
      </a:dk1>
      <a:lt1>
        <a:sysClr val="window" lastClr="FFFFFF"/>
      </a:lt1>
      <a:dk2>
        <a:srgbClr val="666666"/>
      </a:dk2>
      <a:lt2>
        <a:srgbClr val="D2D2D2"/>
      </a:lt2>
      <a:accent1>
        <a:srgbClr val="FFC000"/>
      </a:accent1>
      <a:accent2>
        <a:srgbClr val="C3DCFF"/>
      </a:accent2>
      <a:accent3>
        <a:srgbClr val="87BAFF"/>
      </a:accent3>
      <a:accent4>
        <a:srgbClr val="FFC000"/>
      </a:accent4>
      <a:accent5>
        <a:srgbClr val="005BD3"/>
      </a:accent5>
      <a:accent6>
        <a:srgbClr val="00349E"/>
      </a:accent6>
      <a:hlink>
        <a:srgbClr val="FFC000"/>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spDef>
      <a:spPr>
        <a:gradFill flip="none" rotWithShape="1">
          <a:gsLst>
            <a:gs pos="0">
              <a:srgbClr val="275A96"/>
            </a:gs>
            <a:gs pos="55000">
              <a:srgbClr val="306BB1"/>
            </a:gs>
            <a:gs pos="100000">
              <a:srgbClr val="3A7ECF"/>
            </a:gs>
          </a:gsLst>
          <a:lin ang="16200000" scaled="0"/>
          <a:tileRect/>
        </a:gra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a:spPr>
      <a:bodyPr rtlCol="0" anchor="ctr"/>
      <a:lstStyle>
        <a:defPPr algn="ctr">
          <a:defRPr/>
        </a:defPPr>
      </a:lstStyle>
      <a:style>
        <a:lnRef idx="1">
          <a:schemeClr val="accent6"/>
        </a:lnRef>
        <a:fillRef idx="3">
          <a:schemeClr val="accent6"/>
        </a:fillRef>
        <a:effectRef idx="2">
          <a:schemeClr val="accent6"/>
        </a:effectRef>
        <a:fontRef idx="minor">
          <a:schemeClr val="lt1"/>
        </a:fontRef>
      </a:style>
    </a:spDef>
    <a:lnDef>
      <a:spPr>
        <a:ln w="25400">
          <a:solidFill>
            <a:schemeClr val="tx1"/>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31412</TotalTime>
  <Words>4366</Words>
  <Application>Microsoft Office PowerPoint</Application>
  <PresentationFormat>On-screen Show (4:3)</PresentationFormat>
  <Paragraphs>356</Paragraphs>
  <Slides>35</Slides>
  <Notes>27</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1_Title</vt:lpstr>
      <vt:lpstr>1_Inner slides</vt:lpstr>
      <vt:lpstr>Misc</vt:lpstr>
      <vt:lpstr>Vertex Connection and Merging Combining photon mapping  and bidirectional path tracing</vt:lpstr>
      <vt:lpstr>PowerPoint Presentation</vt:lpstr>
      <vt:lpstr>PowerPoint Presentation</vt:lpstr>
      <vt:lpstr>PowerPoint Presentation</vt:lpstr>
      <vt:lpstr>BPT vs PM</vt:lpstr>
      <vt:lpstr>BPT vs PM</vt:lpstr>
      <vt:lpstr>Overview</vt:lpstr>
      <vt:lpstr>Bidirectional MC path sampling</vt:lpstr>
      <vt:lpstr>Bidirectional MC path sampling</vt:lpstr>
      <vt:lpstr>Bidirectional MC path sampling</vt:lpstr>
      <vt:lpstr>Bidirectional MC path sampling</vt:lpstr>
      <vt:lpstr>Sampling techniques</vt:lpstr>
      <vt:lpstr>Technique comparison</vt:lpstr>
      <vt:lpstr>Technique comparison</vt:lpstr>
      <vt:lpstr>Vertex connection &amp; merging (VCM)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practices</vt:lpstr>
      <vt:lpstr>Good practices</vt:lpstr>
      <vt:lpstr>References</vt:lpstr>
      <vt:lpstr>Wrap up</vt:lpstr>
      <vt:lpstr>VCM in production</vt:lpstr>
      <vt:lpstr>VCM in production</vt:lpstr>
      <vt:lpstr>VCM in production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Sampling for Progressive Global Illumination</dc:title>
  <dc:creator>Iliyan</dc:creator>
  <cp:lastModifiedBy>Iliyan</cp:lastModifiedBy>
  <cp:revision>1607</cp:revision>
  <dcterms:created xsi:type="dcterms:W3CDTF">2008-08-05T00:16:11Z</dcterms:created>
  <dcterms:modified xsi:type="dcterms:W3CDTF">2013-08-19T12:12:29Z</dcterms:modified>
</cp:coreProperties>
</file>